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7"/>
  </p:notesMasterIdLst>
  <p:sldIdLst>
    <p:sldId id="268" r:id="rId2"/>
    <p:sldId id="285" r:id="rId3"/>
    <p:sldId id="287" r:id="rId4"/>
    <p:sldId id="286" r:id="rId5"/>
    <p:sldId id="288" r:id="rId6"/>
    <p:sldId id="289" r:id="rId7"/>
    <p:sldId id="270" r:id="rId8"/>
    <p:sldId id="290" r:id="rId9"/>
    <p:sldId id="269" r:id="rId10"/>
    <p:sldId id="271" r:id="rId11"/>
    <p:sldId id="275" r:id="rId12"/>
    <p:sldId id="272" r:id="rId13"/>
    <p:sldId id="273" r:id="rId14"/>
    <p:sldId id="274" r:id="rId15"/>
    <p:sldId id="277" r:id="rId16"/>
    <p:sldId id="278" r:id="rId17"/>
    <p:sldId id="279" r:id="rId18"/>
    <p:sldId id="280" r:id="rId19"/>
    <p:sldId id="281" r:id="rId20"/>
    <p:sldId id="284" r:id="rId21"/>
    <p:sldId id="282" r:id="rId22"/>
    <p:sldId id="283" r:id="rId23"/>
    <p:sldId id="256" r:id="rId24"/>
    <p:sldId id="257" r:id="rId25"/>
    <p:sldId id="258" r:id="rId26"/>
    <p:sldId id="259" r:id="rId27"/>
    <p:sldId id="262" r:id="rId28"/>
    <p:sldId id="260" r:id="rId29"/>
    <p:sldId id="291" r:id="rId30"/>
    <p:sldId id="261" r:id="rId31"/>
    <p:sldId id="263" r:id="rId32"/>
    <p:sldId id="292" r:id="rId33"/>
    <p:sldId id="264" r:id="rId34"/>
    <p:sldId id="267" r:id="rId35"/>
    <p:sldId id="29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54"/>
  </p:normalViewPr>
  <p:slideViewPr>
    <p:cSldViewPr snapToGrid="0" snapToObjects="1">
      <p:cViewPr>
        <p:scale>
          <a:sx n="84" d="100"/>
          <a:sy n="84" d="100"/>
        </p:scale>
        <p:origin x="1640" y="7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9D4218-591C-E642-AC27-926C4A1302B4}" type="datetimeFigureOut">
              <a:rPr lang="en-US" smtClean="0"/>
              <a:t>3/29/18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722ACD-7893-DF44-AC29-7ABE0B8B56F7}" type="slidenum">
              <a:rPr lang="en-US" smtClean="0"/>
              <a:t>‹#›</a:t>
            </a:fld>
            <a:endParaRPr lang="en-US"/>
          </a:p>
        </p:txBody>
      </p:sp>
    </p:spTree>
    <p:extLst>
      <p:ext uri="{BB962C8B-B14F-4D97-AF65-F5344CB8AC3E}">
        <p14:creationId xmlns:p14="http://schemas.microsoft.com/office/powerpoint/2010/main" val="59902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784EBA4-83C9-9143-A5D2-079A724448BD}" type="datetimeFigureOut">
              <a:rPr lang="en-US" smtClean="0"/>
              <a:t>3/29/18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540E-1939-2D48-BECD-3D22E5E6A50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84EBA4-83C9-9143-A5D2-079A724448BD}" type="datetimeFigureOut">
              <a:rPr lang="en-US" smtClean="0"/>
              <a:t>3/29/18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540E-1939-2D48-BECD-3D22E5E6A50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84EBA4-83C9-9143-A5D2-079A724448BD}" type="datetimeFigureOut">
              <a:rPr lang="en-US" smtClean="0"/>
              <a:t>3/29/18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540E-1939-2D48-BECD-3D22E5E6A50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84EBA4-83C9-9143-A5D2-079A724448BD}" type="datetimeFigureOut">
              <a:rPr lang="en-US" smtClean="0"/>
              <a:t>3/29/18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540E-1939-2D48-BECD-3D22E5E6A50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84EBA4-83C9-9143-A5D2-079A724448BD}" type="datetimeFigureOut">
              <a:rPr lang="en-US" smtClean="0"/>
              <a:t>3/29/18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540E-1939-2D48-BECD-3D22E5E6A50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84EBA4-83C9-9143-A5D2-079A724448BD}" type="datetimeFigureOut">
              <a:rPr lang="en-US" smtClean="0"/>
              <a:t>3/29/18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2540E-1939-2D48-BECD-3D22E5E6A50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84EBA4-83C9-9143-A5D2-079A724448BD}" type="datetimeFigureOut">
              <a:rPr lang="en-US" smtClean="0"/>
              <a:t>3/29/18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2540E-1939-2D48-BECD-3D22E5E6A50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784EBA4-83C9-9143-A5D2-079A724448BD}" type="datetimeFigureOut">
              <a:rPr lang="en-US" smtClean="0"/>
              <a:t>3/29/18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2540E-1939-2D48-BECD-3D22E5E6A50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84EBA4-83C9-9143-A5D2-079A724448BD}" type="datetimeFigureOut">
              <a:rPr lang="en-US" smtClean="0"/>
              <a:t>3/29/18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C2540E-1939-2D48-BECD-3D22E5E6A50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4EBA4-83C9-9143-A5D2-079A724448BD}" type="datetimeFigureOut">
              <a:rPr lang="en-US" smtClean="0"/>
              <a:t>3/29/18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2540E-1939-2D48-BECD-3D22E5E6A50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4EBA4-83C9-9143-A5D2-079A724448BD}" type="datetimeFigureOut">
              <a:rPr lang="en-US" smtClean="0"/>
              <a:t>3/29/18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2540E-1939-2D48-BECD-3D22E5E6A50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4EBA4-83C9-9143-A5D2-079A724448BD}" type="datetimeFigureOut">
              <a:rPr lang="en-US" smtClean="0"/>
              <a:t>3/29/18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2540E-1939-2D48-BECD-3D22E5E6A501}" type="slidenum">
              <a:rPr lang="en-US" smtClean="0"/>
              <a:t>‹#›</a:t>
            </a:fld>
            <a:endParaRPr lang="en-US"/>
          </a:p>
        </p:txBody>
      </p:sp>
    </p:spTree>
    <p:extLst>
      <p:ext uri="{BB962C8B-B14F-4D97-AF65-F5344CB8AC3E}">
        <p14:creationId xmlns:p14="http://schemas.microsoft.com/office/powerpoint/2010/main" val="50807600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ttantill@student.touro.edu"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tif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tif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dirty="0" smtClean="0"/>
              <a:t>Preparing for 4</a:t>
            </a:r>
            <a:r>
              <a:rPr lang="en-US" sz="8000" baseline="30000" dirty="0" smtClean="0"/>
              <a:t>th</a:t>
            </a:r>
            <a:r>
              <a:rPr lang="en-US" sz="8000" dirty="0" smtClean="0"/>
              <a:t> year</a:t>
            </a:r>
            <a:endParaRPr lang="en-US" sz="8000" dirty="0"/>
          </a:p>
        </p:txBody>
      </p:sp>
      <p:sp>
        <p:nvSpPr>
          <p:cNvPr id="3" name="Subtitle 2"/>
          <p:cNvSpPr>
            <a:spLocks noGrp="1"/>
          </p:cNvSpPr>
          <p:nvPr>
            <p:ph type="subTitle" idx="1"/>
          </p:nvPr>
        </p:nvSpPr>
        <p:spPr/>
        <p:txBody>
          <a:bodyPr/>
          <a:lstStyle/>
          <a:p>
            <a:r>
              <a:rPr lang="en-US" dirty="0" smtClean="0"/>
              <a:t>Tyler Tantillo</a:t>
            </a:r>
          </a:p>
          <a:p>
            <a:r>
              <a:rPr lang="en-US" dirty="0" smtClean="0"/>
              <a:t>ttantill@student.touro.edu</a:t>
            </a:r>
          </a:p>
          <a:p>
            <a:r>
              <a:rPr lang="en-US" dirty="0" smtClean="0"/>
              <a:t>516-318-0603</a:t>
            </a:r>
            <a:endParaRPr lang="en-US" dirty="0"/>
          </a:p>
        </p:txBody>
      </p:sp>
    </p:spTree>
    <p:extLst>
      <p:ext uri="{BB962C8B-B14F-4D97-AF65-F5344CB8AC3E}">
        <p14:creationId xmlns:p14="http://schemas.microsoft.com/office/powerpoint/2010/main" val="636088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up Rotations</a:t>
            </a:r>
            <a:endParaRPr lang="en-US" dirty="0"/>
          </a:p>
        </p:txBody>
      </p:sp>
      <p:sp>
        <p:nvSpPr>
          <p:cNvPr id="3" name="Content Placeholder 2"/>
          <p:cNvSpPr>
            <a:spLocks noGrp="1"/>
          </p:cNvSpPr>
          <p:nvPr>
            <p:ph idx="1"/>
          </p:nvPr>
        </p:nvSpPr>
        <p:spPr/>
        <p:txBody>
          <a:bodyPr/>
          <a:lstStyle/>
          <a:p>
            <a:r>
              <a:rPr lang="en-US" dirty="0" smtClean="0"/>
              <a:t>SET THEM UP AS EARLY AS POSSIBLE!</a:t>
            </a:r>
          </a:p>
          <a:p>
            <a:r>
              <a:rPr lang="en-US" dirty="0" smtClean="0"/>
              <a:t>VSAS vs. Direct Contact</a:t>
            </a:r>
          </a:p>
          <a:p>
            <a:r>
              <a:rPr lang="en-US" dirty="0" smtClean="0"/>
              <a:t>Things to Consider:</a:t>
            </a:r>
          </a:p>
          <a:p>
            <a:pPr lvl="1"/>
            <a:r>
              <a:rPr lang="en-US" dirty="0" smtClean="0"/>
              <a:t>Quality of Program</a:t>
            </a:r>
          </a:p>
          <a:p>
            <a:pPr lvl="1"/>
            <a:r>
              <a:rPr lang="en-US" dirty="0" smtClean="0"/>
              <a:t>Geographic Location</a:t>
            </a:r>
          </a:p>
          <a:p>
            <a:pPr lvl="1"/>
            <a:r>
              <a:rPr lang="en-US" dirty="0" smtClean="0"/>
              <a:t>Chosen specialty vs. Back-Up</a:t>
            </a:r>
          </a:p>
          <a:p>
            <a:pPr lvl="1"/>
            <a:r>
              <a:rPr lang="en-US" dirty="0" smtClean="0"/>
              <a:t>Large vs. Small Program</a:t>
            </a:r>
          </a:p>
          <a:p>
            <a:pPr lvl="1"/>
            <a:r>
              <a:rPr lang="en-US" dirty="0" smtClean="0"/>
              <a:t>Competitiveness of Specialty vs. Competitiveness of Applicant</a:t>
            </a:r>
          </a:p>
          <a:p>
            <a:pPr lvl="1"/>
            <a:r>
              <a:rPr lang="en-US" dirty="0" smtClean="0"/>
              <a:t>Salary/Benefits</a:t>
            </a:r>
            <a:endParaRPr lang="en-US" dirty="0"/>
          </a:p>
        </p:txBody>
      </p:sp>
    </p:spTree>
    <p:extLst>
      <p:ext uri="{BB962C8B-B14F-4D97-AF65-F5344CB8AC3E}">
        <p14:creationId xmlns:p14="http://schemas.microsoft.com/office/powerpoint/2010/main" val="1031282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Audition Rotation Travel Advice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Most places offer student housing with residents</a:t>
            </a:r>
          </a:p>
          <a:p>
            <a:pPr lvl="1"/>
            <a:r>
              <a:rPr lang="en-US" dirty="0" smtClean="0"/>
              <a:t>Pros: Cheap</a:t>
            </a:r>
          </a:p>
          <a:p>
            <a:pPr lvl="1"/>
            <a:r>
              <a:rPr lang="en-US" dirty="0" smtClean="0"/>
              <a:t>Cons: You are always being watched, even if it</a:t>
            </a:r>
            <a:r>
              <a:rPr lang="mr-IN" dirty="0" smtClean="0"/>
              <a:t>’</a:t>
            </a:r>
            <a:r>
              <a:rPr lang="en-US" dirty="0" smtClean="0"/>
              <a:t>s a resident in different field (THEY ALL TALK TO EACH OTHER)</a:t>
            </a:r>
          </a:p>
          <a:p>
            <a:r>
              <a:rPr lang="en-US" dirty="0" smtClean="0"/>
              <a:t>Other options: Airbnb, Craigslist, Hotels</a:t>
            </a:r>
          </a:p>
          <a:p>
            <a:pPr lvl="1"/>
            <a:r>
              <a:rPr lang="en-US" dirty="0" smtClean="0"/>
              <a:t>Sign-up for every reward program possible</a:t>
            </a:r>
          </a:p>
          <a:p>
            <a:r>
              <a:rPr lang="en-US" dirty="0" smtClean="0"/>
              <a:t>Flights: Again sign up for the reward program</a:t>
            </a:r>
          </a:p>
          <a:p>
            <a:r>
              <a:rPr lang="en-US" dirty="0" smtClean="0"/>
              <a:t>Rental Cars: You will need a car at almost every audition rotation (specialty specific)</a:t>
            </a:r>
          </a:p>
          <a:p>
            <a:pPr lvl="1"/>
            <a:r>
              <a:rPr lang="en-US" dirty="0" err="1" smtClean="0"/>
              <a:t>Turo</a:t>
            </a:r>
            <a:endParaRPr lang="en-US" dirty="0" smtClean="0"/>
          </a:p>
          <a:p>
            <a:pPr lvl="1"/>
            <a:r>
              <a:rPr lang="en-US" dirty="0" smtClean="0"/>
              <a:t>Hertz: If &lt;25yo get AAA membership</a:t>
            </a:r>
          </a:p>
          <a:p>
            <a:r>
              <a:rPr lang="en-US" dirty="0" smtClean="0"/>
              <a:t>Disability Insurance</a:t>
            </a:r>
            <a:endParaRPr lang="en-US" dirty="0"/>
          </a:p>
        </p:txBody>
      </p:sp>
    </p:spTree>
    <p:extLst>
      <p:ext uri="{BB962C8B-B14F-4D97-AF65-F5344CB8AC3E}">
        <p14:creationId xmlns:p14="http://schemas.microsoft.com/office/powerpoint/2010/main" val="670092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Interviews</a:t>
            </a:r>
            <a:endParaRPr lang="en-US" dirty="0"/>
          </a:p>
        </p:txBody>
      </p:sp>
      <p:sp>
        <p:nvSpPr>
          <p:cNvPr id="3" name="Content Placeholder 2"/>
          <p:cNvSpPr>
            <a:spLocks noGrp="1"/>
          </p:cNvSpPr>
          <p:nvPr>
            <p:ph idx="1"/>
          </p:nvPr>
        </p:nvSpPr>
        <p:spPr/>
        <p:txBody>
          <a:bodyPr/>
          <a:lstStyle/>
          <a:p>
            <a:r>
              <a:rPr lang="en-US" dirty="0" smtClean="0"/>
              <a:t>Congrats! You</a:t>
            </a:r>
            <a:r>
              <a:rPr lang="mr-IN" dirty="0" smtClean="0"/>
              <a:t>’</a:t>
            </a:r>
            <a:r>
              <a:rPr lang="en-US" dirty="0" err="1" smtClean="0"/>
              <a:t>ve</a:t>
            </a:r>
            <a:r>
              <a:rPr lang="en-US" dirty="0" smtClean="0"/>
              <a:t> succeeded on your auditions enough to get an interview</a:t>
            </a:r>
            <a:r>
              <a:rPr lang="mr-IN" dirty="0" smtClean="0"/>
              <a:t>…</a:t>
            </a:r>
            <a:r>
              <a:rPr lang="en-US" dirty="0" smtClean="0"/>
              <a:t>Now What?</a:t>
            </a:r>
          </a:p>
          <a:p>
            <a:r>
              <a:rPr lang="en-US" dirty="0" smtClean="0"/>
              <a:t>PREPARE! PREPARE! PREPARE!...This is not the time to blow your chances!</a:t>
            </a:r>
          </a:p>
          <a:p>
            <a:r>
              <a:rPr lang="en-US" dirty="0" smtClean="0"/>
              <a:t>Mock Interviews</a:t>
            </a:r>
          </a:p>
          <a:p>
            <a:r>
              <a:rPr lang="en-US" dirty="0" smtClean="0"/>
              <a:t>Research common questions &amp; questions specific to your field!</a:t>
            </a:r>
          </a:p>
          <a:p>
            <a:r>
              <a:rPr lang="en-US" dirty="0" smtClean="0"/>
              <a:t>GENERATE YOUR STORIES!!</a:t>
            </a:r>
          </a:p>
          <a:p>
            <a:r>
              <a:rPr lang="en-US" dirty="0" smtClean="0"/>
              <a:t>Practice with friends, family, and most importantly the mirror!</a:t>
            </a:r>
            <a:endParaRPr lang="en-US" dirty="0"/>
          </a:p>
        </p:txBody>
      </p:sp>
    </p:spTree>
    <p:extLst>
      <p:ext uri="{BB962C8B-B14F-4D97-AF65-F5344CB8AC3E}">
        <p14:creationId xmlns:p14="http://schemas.microsoft.com/office/powerpoint/2010/main" val="6150654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for Interviews</a:t>
            </a:r>
            <a:endParaRPr lang="en-US" dirty="0"/>
          </a:p>
        </p:txBody>
      </p:sp>
      <p:sp>
        <p:nvSpPr>
          <p:cNvPr id="3" name="Content Placeholder 2"/>
          <p:cNvSpPr>
            <a:spLocks noGrp="1"/>
          </p:cNvSpPr>
          <p:nvPr>
            <p:ph idx="1"/>
          </p:nvPr>
        </p:nvSpPr>
        <p:spPr/>
        <p:txBody>
          <a:bodyPr/>
          <a:lstStyle/>
          <a:p>
            <a:r>
              <a:rPr lang="en-US" dirty="0" smtClean="0"/>
              <a:t>Research your specific specialty for prior interviews:</a:t>
            </a:r>
          </a:p>
          <a:p>
            <a:pPr lvl="1"/>
            <a:r>
              <a:rPr lang="en-US" dirty="0" smtClean="0"/>
              <a:t>Format: One-on-One vs. Board; Residents vs. </a:t>
            </a:r>
            <a:r>
              <a:rPr lang="en-US" dirty="0" err="1" smtClean="0"/>
              <a:t>Attendings</a:t>
            </a:r>
            <a:r>
              <a:rPr lang="en-US" dirty="0" smtClean="0"/>
              <a:t> vs. Both</a:t>
            </a:r>
          </a:p>
          <a:p>
            <a:pPr lvl="1"/>
            <a:r>
              <a:rPr lang="en-US" dirty="0" smtClean="0"/>
              <a:t>Length of Day: Know which times you perform better (i.e. morning person)</a:t>
            </a:r>
          </a:p>
          <a:p>
            <a:pPr lvl="1"/>
            <a:r>
              <a:rPr lang="en-US" dirty="0" smtClean="0"/>
              <a:t>Question Style: Personal vs. Knowledge based</a:t>
            </a:r>
          </a:p>
          <a:p>
            <a:pPr lvl="1"/>
            <a:r>
              <a:rPr lang="en-US" dirty="0" smtClean="0"/>
              <a:t>Reputation: Laid-Back vs. Intense</a:t>
            </a:r>
          </a:p>
          <a:p>
            <a:pPr lvl="1"/>
            <a:r>
              <a:rPr lang="en-US" dirty="0" smtClean="0"/>
              <a:t>Mission statement, values, objectives</a:t>
            </a:r>
          </a:p>
          <a:p>
            <a:pPr lvl="1"/>
            <a:r>
              <a:rPr lang="en-US" dirty="0" smtClean="0"/>
              <a:t>Backgrounds of your interviewers</a:t>
            </a:r>
          </a:p>
          <a:p>
            <a:pPr lvl="1"/>
            <a:r>
              <a:rPr lang="en-US" b="1" dirty="0" smtClean="0"/>
              <a:t>Most important resource: RESIDENTS!!</a:t>
            </a:r>
            <a:endParaRPr lang="en-US" b="1" dirty="0"/>
          </a:p>
        </p:txBody>
      </p:sp>
    </p:spTree>
    <p:extLst>
      <p:ext uri="{BB962C8B-B14F-4D97-AF65-F5344CB8AC3E}">
        <p14:creationId xmlns:p14="http://schemas.microsoft.com/office/powerpoint/2010/main" val="41112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Pre-Interview Dinner/ Meet &amp; Greet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Show up on time</a:t>
            </a:r>
            <a:r>
              <a:rPr lang="en-US" dirty="0" smtClean="0">
                <a:sym typeface="Wingdings"/>
              </a:rPr>
              <a:t> Don</a:t>
            </a:r>
            <a:r>
              <a:rPr lang="mr-IN" dirty="0" smtClean="0">
                <a:sym typeface="Wingdings"/>
              </a:rPr>
              <a:t>’</a:t>
            </a:r>
            <a:r>
              <a:rPr lang="en-US" dirty="0" smtClean="0">
                <a:sym typeface="Wingdings"/>
              </a:rPr>
              <a:t>t play the “I’m going to show up casually late” or “I don</a:t>
            </a:r>
            <a:r>
              <a:rPr lang="mr-IN" dirty="0" smtClean="0">
                <a:sym typeface="Wingdings"/>
              </a:rPr>
              <a:t>’</a:t>
            </a:r>
            <a:r>
              <a:rPr lang="en-US" dirty="0" smtClean="0">
                <a:sym typeface="Wingdings"/>
              </a:rPr>
              <a:t>t want to be the first person there” game.</a:t>
            </a:r>
          </a:p>
          <a:p>
            <a:r>
              <a:rPr lang="en-US" dirty="0" smtClean="0">
                <a:sym typeface="Wingdings"/>
              </a:rPr>
              <a:t>Dress professionally</a:t>
            </a:r>
          </a:p>
          <a:p>
            <a:r>
              <a:rPr lang="en-US" dirty="0" smtClean="0">
                <a:sym typeface="Wingdings"/>
              </a:rPr>
              <a:t>1-2 drinks maximum</a:t>
            </a:r>
          </a:p>
          <a:p>
            <a:r>
              <a:rPr lang="en-US" b="1" dirty="0" smtClean="0">
                <a:sym typeface="Wingdings"/>
              </a:rPr>
              <a:t>INTRODUCE YOURSELF TO EVERYONE</a:t>
            </a:r>
          </a:p>
          <a:p>
            <a:r>
              <a:rPr lang="en-US" dirty="0" smtClean="0">
                <a:sym typeface="Wingdings"/>
              </a:rPr>
              <a:t>Have questions prepared:</a:t>
            </a:r>
          </a:p>
          <a:p>
            <a:pPr lvl="1"/>
            <a:r>
              <a:rPr lang="en-US" dirty="0" smtClean="0">
                <a:sym typeface="Wingdings"/>
              </a:rPr>
              <a:t>How would you characterize the relationship between the residents and </a:t>
            </a:r>
            <a:r>
              <a:rPr lang="en-US" dirty="0" err="1" smtClean="0">
                <a:sym typeface="Wingdings"/>
              </a:rPr>
              <a:t>attendings</a:t>
            </a:r>
            <a:r>
              <a:rPr lang="en-US" dirty="0" smtClean="0">
                <a:sym typeface="Wingdings"/>
              </a:rPr>
              <a:t>?</a:t>
            </a:r>
          </a:p>
          <a:p>
            <a:pPr lvl="1"/>
            <a:r>
              <a:rPr lang="en-US" dirty="0" smtClean="0">
                <a:sym typeface="Wingdings"/>
              </a:rPr>
              <a:t>How receptive is the PD/Administration to concerns raised by the residents?</a:t>
            </a:r>
          </a:p>
          <a:p>
            <a:pPr lvl="1"/>
            <a:r>
              <a:rPr lang="en-US" dirty="0" smtClean="0">
                <a:sym typeface="Wingdings"/>
              </a:rPr>
              <a:t>Do you like the program/area? Any regrets?</a:t>
            </a:r>
          </a:p>
          <a:p>
            <a:pPr lvl="1"/>
            <a:r>
              <a:rPr lang="en-US" dirty="0" smtClean="0">
                <a:sym typeface="Wingdings"/>
              </a:rPr>
              <a:t>Strengths/Weaknesses of Program?</a:t>
            </a:r>
          </a:p>
          <a:p>
            <a:pPr lvl="1"/>
            <a:r>
              <a:rPr lang="en-US" b="1" dirty="0" smtClean="0">
                <a:sym typeface="Wingdings"/>
              </a:rPr>
              <a:t>MOST IMPORTANT: What will the interview be like tomorrow? Any tips??</a:t>
            </a:r>
          </a:p>
          <a:p>
            <a:pPr lvl="1"/>
            <a:endParaRPr lang="en-US" dirty="0"/>
          </a:p>
        </p:txBody>
      </p:sp>
    </p:spTree>
    <p:extLst>
      <p:ext uri="{BB962C8B-B14F-4D97-AF65-F5344CB8AC3E}">
        <p14:creationId xmlns:p14="http://schemas.microsoft.com/office/powerpoint/2010/main" val="9387237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Questions: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Tell me about yourself (HARDEST QUESTION TO ANSWER!!)</a:t>
            </a:r>
          </a:p>
          <a:p>
            <a:r>
              <a:rPr lang="en-US" dirty="0" smtClean="0"/>
              <a:t>Why are you interested in _______?</a:t>
            </a:r>
          </a:p>
          <a:p>
            <a:r>
              <a:rPr lang="en-US" dirty="0" smtClean="0"/>
              <a:t>Why this program?</a:t>
            </a:r>
          </a:p>
          <a:p>
            <a:r>
              <a:rPr lang="en-US" dirty="0" smtClean="0"/>
              <a:t>You’re from _____. How will you handle residency if you don’t know anyone here?</a:t>
            </a:r>
          </a:p>
          <a:p>
            <a:r>
              <a:rPr lang="en-US" dirty="0" smtClean="0"/>
              <a:t>What are your strengths and weaknesses?</a:t>
            </a:r>
          </a:p>
          <a:p>
            <a:r>
              <a:rPr lang="en-US" dirty="0" smtClean="0"/>
              <a:t>What are your interests outside of medicine?</a:t>
            </a:r>
          </a:p>
          <a:p>
            <a:r>
              <a:rPr lang="en-US" dirty="0" smtClean="0"/>
              <a:t>Describe yourself in 3 words. If I asked someone to describe you in 3 words, what would they say?</a:t>
            </a:r>
          </a:p>
          <a:p>
            <a:r>
              <a:rPr lang="en-US" dirty="0" smtClean="0"/>
              <a:t>Tell me about a time when you failed, and how you handled it or learned from it?</a:t>
            </a:r>
          </a:p>
          <a:p>
            <a:r>
              <a:rPr lang="en-US" dirty="0" smtClean="0"/>
              <a:t>What has been the hardest thing you have dealt with in life?</a:t>
            </a:r>
          </a:p>
          <a:p>
            <a:r>
              <a:rPr lang="en-US" dirty="0" smtClean="0"/>
              <a:t>What is one thing you would change in ______?</a:t>
            </a:r>
          </a:p>
          <a:p>
            <a:r>
              <a:rPr lang="en-US" dirty="0" smtClean="0"/>
              <a:t>What are your thoughts on the current state of the health care system?</a:t>
            </a:r>
          </a:p>
          <a:p>
            <a:r>
              <a:rPr lang="en-US" dirty="0" smtClean="0"/>
              <a:t>If you could be any animal, what would you be and why?</a:t>
            </a:r>
          </a:p>
          <a:p>
            <a:r>
              <a:rPr lang="en-US" dirty="0" smtClean="0"/>
              <a:t>If you could be any member in a rock band, what would you be and why?</a:t>
            </a:r>
          </a:p>
          <a:p>
            <a:r>
              <a:rPr lang="en-US" dirty="0" smtClean="0"/>
              <a:t>Give me an example of an ethical situation you encountered and tell me how you handled it.</a:t>
            </a:r>
          </a:p>
          <a:p>
            <a:r>
              <a:rPr lang="en-US" dirty="0" smtClean="0"/>
              <a:t>I see here you did ______. Tell me about that.</a:t>
            </a:r>
          </a:p>
          <a:p>
            <a:r>
              <a:rPr lang="en-US" dirty="0" smtClean="0"/>
              <a:t>DO YOU HAVE ANY QUESTIONS? (2</a:t>
            </a:r>
            <a:r>
              <a:rPr lang="en-US" baseline="30000" dirty="0" smtClean="0"/>
              <a:t>nd</a:t>
            </a:r>
            <a:r>
              <a:rPr lang="en-US" dirty="0" smtClean="0"/>
              <a:t> Hardest Question!)</a:t>
            </a:r>
            <a:endParaRPr lang="en-US" dirty="0"/>
          </a:p>
        </p:txBody>
      </p:sp>
    </p:spTree>
    <p:extLst>
      <p:ext uri="{BB962C8B-B14F-4D97-AF65-F5344CB8AC3E}">
        <p14:creationId xmlns:p14="http://schemas.microsoft.com/office/powerpoint/2010/main" val="716905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23317"/>
            <a:ext cx="10515600" cy="1325563"/>
          </a:xfrm>
        </p:spPr>
        <p:txBody>
          <a:bodyPr>
            <a:normAutofit/>
          </a:bodyPr>
          <a:lstStyle/>
          <a:p>
            <a:pPr algn="ctr"/>
            <a:r>
              <a:rPr lang="en-US" sz="6000" dirty="0" smtClean="0"/>
              <a:t>Tell me about yourself</a:t>
            </a:r>
            <a:r>
              <a:rPr lang="mr-IN" sz="6000" dirty="0" smtClean="0"/>
              <a:t>…</a:t>
            </a:r>
            <a:endParaRPr lang="en-US" sz="6000" dirty="0"/>
          </a:p>
        </p:txBody>
      </p:sp>
    </p:spTree>
    <p:extLst>
      <p:ext uri="{BB962C8B-B14F-4D97-AF65-F5344CB8AC3E}">
        <p14:creationId xmlns:p14="http://schemas.microsoft.com/office/powerpoint/2010/main" val="4949828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Tell me about yourself</a:t>
            </a:r>
            <a:r>
              <a:rPr lang="mr-IN" dirty="0" smtClean="0"/>
              <a:t>…</a:t>
            </a:r>
            <a:r>
              <a:rPr lang="en-US" dirty="0" smtClean="0"/>
              <a:t> (MAX 5 mins)</a:t>
            </a:r>
            <a:endParaRPr lang="en-US" dirty="0"/>
          </a:p>
        </p:txBody>
      </p:sp>
      <p:sp>
        <p:nvSpPr>
          <p:cNvPr id="3" name="Content Placeholder 2"/>
          <p:cNvSpPr>
            <a:spLocks noGrp="1"/>
          </p:cNvSpPr>
          <p:nvPr>
            <p:ph idx="1"/>
          </p:nvPr>
        </p:nvSpPr>
        <p:spPr>
          <a:xfrm>
            <a:off x="838200" y="1365662"/>
            <a:ext cx="10515600" cy="5403273"/>
          </a:xfrm>
        </p:spPr>
        <p:txBody>
          <a:bodyPr>
            <a:normAutofit fontScale="85000" lnSpcReduction="20000"/>
          </a:bodyPr>
          <a:lstStyle/>
          <a:p>
            <a:r>
              <a:rPr lang="en-US" b="1" u="sng" dirty="0" smtClean="0"/>
              <a:t>Quick Intro</a:t>
            </a:r>
            <a:r>
              <a:rPr lang="en-US" b="1" dirty="0" smtClean="0"/>
              <a:t>: </a:t>
            </a:r>
            <a:r>
              <a:rPr lang="en-US" dirty="0" smtClean="0"/>
              <a:t>Sure, for those of you who don</a:t>
            </a:r>
            <a:r>
              <a:rPr lang="mr-IN" dirty="0" smtClean="0"/>
              <a:t>’</a:t>
            </a:r>
            <a:r>
              <a:rPr lang="en-US" dirty="0" smtClean="0"/>
              <a:t>t know me, my name is Tyler Tantillo and I’m 25 years old and originally from Long Island NY. I completed my undergraduate degree in Biology at Loyola University in Maryland after which I pursued a research position for about a year at Massachusetts General Hospital prior to being accepted to medical school at </a:t>
            </a:r>
            <a:r>
              <a:rPr lang="en-US" dirty="0" err="1" smtClean="0"/>
              <a:t>Touro</a:t>
            </a:r>
            <a:r>
              <a:rPr lang="en-US" dirty="0" smtClean="0"/>
              <a:t> College of Osteopathic medicine where I am currently a 4</a:t>
            </a:r>
            <a:r>
              <a:rPr lang="en-US" baseline="30000" dirty="0" smtClean="0"/>
              <a:t>th</a:t>
            </a:r>
            <a:r>
              <a:rPr lang="en-US" dirty="0" smtClean="0"/>
              <a:t> year student.</a:t>
            </a:r>
          </a:p>
          <a:p>
            <a:r>
              <a:rPr lang="en-US" b="1" u="sng" dirty="0" smtClean="0"/>
              <a:t>Body:</a:t>
            </a:r>
            <a:r>
              <a:rPr lang="en-US" dirty="0" smtClean="0"/>
              <a:t> The reason I’m here today is because I have found an area of medicine in which I am truly passionate about. For me, orthopedics has solidified two areas in my life in which I have been pursing: helping other people and constantly learning. Ever since I was a teenager, I have worked in the customer service industry which I loved because I was able to meet so many different walks of life and help so many people. However, those jobs lacked the intellectually stimulating nature I was also drawn to. Orthopedics for me, has combined my passion for helping others and the desire to constantly enrich myself both as a person and academically. I personally love that orthopedics has so many different fields that you can get involved with, whether its patient care, research, or implant design and development that requires you to always keep learning. My hope is that by coming to your program, you will provide me with the education and foundation necessary to fulfill my passions and become an outstanding orthopedic surgeon and beyond.</a:t>
            </a:r>
            <a:endParaRPr lang="en-US" b="1" u="sng" dirty="0" smtClean="0"/>
          </a:p>
          <a:p>
            <a:endParaRPr lang="en-US" dirty="0"/>
          </a:p>
        </p:txBody>
      </p:sp>
    </p:spTree>
    <p:extLst>
      <p:ext uri="{BB962C8B-B14F-4D97-AF65-F5344CB8AC3E}">
        <p14:creationId xmlns:p14="http://schemas.microsoft.com/office/powerpoint/2010/main" val="415207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you have any questions for us?</a:t>
            </a:r>
            <a:endParaRPr lang="en-US" dirty="0"/>
          </a:p>
        </p:txBody>
      </p:sp>
      <p:sp>
        <p:nvSpPr>
          <p:cNvPr id="3" name="Content Placeholder 2"/>
          <p:cNvSpPr>
            <a:spLocks noGrp="1"/>
          </p:cNvSpPr>
          <p:nvPr>
            <p:ph idx="1"/>
          </p:nvPr>
        </p:nvSpPr>
        <p:spPr/>
        <p:txBody>
          <a:bodyPr/>
          <a:lstStyle/>
          <a:p>
            <a:r>
              <a:rPr lang="en-US" dirty="0" smtClean="0"/>
              <a:t>Strengths and weakness of your program?</a:t>
            </a:r>
          </a:p>
          <a:p>
            <a:r>
              <a:rPr lang="en-US" dirty="0" smtClean="0"/>
              <a:t>Do you foresee any major changes to your program in the near future?</a:t>
            </a:r>
          </a:p>
          <a:p>
            <a:r>
              <a:rPr lang="en-US" dirty="0" smtClean="0"/>
              <a:t>If you could describe your residency program in one word what would it be?</a:t>
            </a:r>
          </a:p>
          <a:p>
            <a:r>
              <a:rPr lang="en-US" dirty="0" smtClean="0"/>
              <a:t>Aside from in-service training exams, how do you evaluate your residents?</a:t>
            </a:r>
          </a:p>
          <a:p>
            <a:r>
              <a:rPr lang="en-US" dirty="0" smtClean="0"/>
              <a:t>Research requirements? Questions about the area?</a:t>
            </a:r>
            <a:endParaRPr lang="en-US" dirty="0"/>
          </a:p>
        </p:txBody>
      </p:sp>
    </p:spTree>
    <p:extLst>
      <p:ext uri="{BB962C8B-B14F-4D97-AF65-F5344CB8AC3E}">
        <p14:creationId xmlns:p14="http://schemas.microsoft.com/office/powerpoint/2010/main" val="10463633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Post-Interview Correspondence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Do I need to send thank-</a:t>
            </a:r>
            <a:r>
              <a:rPr lang="en-US" dirty="0" err="1" smtClean="0"/>
              <a:t>you’s</a:t>
            </a:r>
            <a:r>
              <a:rPr lang="en-US" dirty="0" smtClean="0"/>
              <a:t>?....</a:t>
            </a:r>
            <a:r>
              <a:rPr lang="en-US" b="1" dirty="0" smtClean="0"/>
              <a:t>YES!</a:t>
            </a:r>
          </a:p>
          <a:p>
            <a:r>
              <a:rPr lang="en-US" dirty="0" smtClean="0"/>
              <a:t>How many should I send?</a:t>
            </a:r>
          </a:p>
          <a:p>
            <a:pPr lvl="1"/>
            <a:r>
              <a:rPr lang="en-US" dirty="0" smtClean="0"/>
              <a:t>Send to PD only</a:t>
            </a:r>
          </a:p>
          <a:p>
            <a:pPr lvl="1"/>
            <a:r>
              <a:rPr lang="en-US" dirty="0" smtClean="0"/>
              <a:t>Send to everyone who interviewed you</a:t>
            </a:r>
          </a:p>
          <a:p>
            <a:r>
              <a:rPr lang="en-US" dirty="0" smtClean="0"/>
              <a:t>When should I send them?</a:t>
            </a:r>
          </a:p>
          <a:p>
            <a:r>
              <a:rPr lang="en-US" dirty="0" smtClean="0"/>
              <a:t>How should I send them?</a:t>
            </a:r>
          </a:p>
          <a:p>
            <a:pPr lvl="1"/>
            <a:r>
              <a:rPr lang="en-US" dirty="0" smtClean="0"/>
              <a:t>Hand-written vs. Email</a:t>
            </a:r>
          </a:p>
          <a:p>
            <a:pPr lvl="1"/>
            <a:r>
              <a:rPr lang="en-US" dirty="0" smtClean="0"/>
              <a:t>BE PROFESSIONAL</a:t>
            </a:r>
          </a:p>
          <a:p>
            <a:r>
              <a:rPr lang="en-US" dirty="0" smtClean="0"/>
              <a:t>Should I list my preference for the program?</a:t>
            </a:r>
          </a:p>
          <a:p>
            <a:pPr lvl="1"/>
            <a:r>
              <a:rPr lang="en-US" dirty="0" smtClean="0"/>
              <a:t>YOU ARE NOT OBLIGATED TO DO SO</a:t>
            </a:r>
          </a:p>
          <a:p>
            <a:pPr lvl="1"/>
            <a:r>
              <a:rPr lang="en-US" dirty="0" smtClean="0"/>
              <a:t>Only say what you mean</a:t>
            </a:r>
          </a:p>
          <a:p>
            <a:r>
              <a:rPr lang="en-US" dirty="0" smtClean="0"/>
              <a:t>I have not heard back from my program in over a month</a:t>
            </a:r>
            <a:r>
              <a:rPr lang="mr-IN" dirty="0" smtClean="0"/>
              <a:t>…</a:t>
            </a:r>
            <a:r>
              <a:rPr lang="en-US" dirty="0" smtClean="0"/>
              <a:t>Now what?</a:t>
            </a:r>
          </a:p>
          <a:p>
            <a:pPr lvl="1"/>
            <a:r>
              <a:rPr lang="en-US" dirty="0" smtClean="0"/>
              <a:t>Are you still interested in this program?...then TELL THEM!</a:t>
            </a:r>
          </a:p>
          <a:p>
            <a:pPr lvl="1"/>
            <a:r>
              <a:rPr lang="en-US" dirty="0" smtClean="0"/>
              <a:t>Provide any updates</a:t>
            </a:r>
          </a:p>
        </p:txBody>
      </p:sp>
    </p:spTree>
    <p:extLst>
      <p:ext uri="{BB962C8B-B14F-4D97-AF65-F5344CB8AC3E}">
        <p14:creationId xmlns:p14="http://schemas.microsoft.com/office/powerpoint/2010/main" val="970935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Objectives:		Ortho Objectives:</a:t>
            </a:r>
            <a:endParaRPr lang="en-US" dirty="0"/>
          </a:p>
        </p:txBody>
      </p:sp>
      <p:sp>
        <p:nvSpPr>
          <p:cNvPr id="3" name="Content Placeholder 2"/>
          <p:cNvSpPr>
            <a:spLocks noGrp="1"/>
          </p:cNvSpPr>
          <p:nvPr>
            <p:ph idx="1"/>
          </p:nvPr>
        </p:nvSpPr>
        <p:spPr>
          <a:xfrm>
            <a:off x="517567" y="1484416"/>
            <a:ext cx="5455722" cy="4787550"/>
          </a:xfrm>
        </p:spPr>
        <p:txBody>
          <a:bodyPr>
            <a:normAutofit fontScale="92500" lnSpcReduction="20000"/>
          </a:bodyPr>
          <a:lstStyle/>
          <a:p>
            <a:r>
              <a:rPr lang="en-US" dirty="0" smtClean="0"/>
              <a:t>Preparing for Board Exams/ Choosing board exams</a:t>
            </a:r>
          </a:p>
          <a:p>
            <a:r>
              <a:rPr lang="en-US" dirty="0" smtClean="0"/>
              <a:t>Picking 3</a:t>
            </a:r>
            <a:r>
              <a:rPr lang="en-US" baseline="30000" dirty="0" smtClean="0"/>
              <a:t>rd</a:t>
            </a:r>
            <a:r>
              <a:rPr lang="en-US" dirty="0" smtClean="0"/>
              <a:t> year rotations</a:t>
            </a:r>
          </a:p>
          <a:p>
            <a:r>
              <a:rPr lang="en-US" dirty="0" smtClean="0"/>
              <a:t>Choosing a Residency Specialty</a:t>
            </a:r>
          </a:p>
          <a:p>
            <a:r>
              <a:rPr lang="en-US" dirty="0" smtClean="0"/>
              <a:t>Setting Up Rotations</a:t>
            </a:r>
          </a:p>
          <a:p>
            <a:r>
              <a:rPr lang="en-US" dirty="0" smtClean="0"/>
              <a:t>Audition Rotation Travel Advice</a:t>
            </a:r>
          </a:p>
          <a:p>
            <a:r>
              <a:rPr lang="en-US" dirty="0" smtClean="0"/>
              <a:t>Preparing for Interviews</a:t>
            </a:r>
          </a:p>
          <a:p>
            <a:r>
              <a:rPr lang="en-US" dirty="0" smtClean="0"/>
              <a:t>Pre-Interview Dinner Tips</a:t>
            </a:r>
          </a:p>
          <a:p>
            <a:r>
              <a:rPr lang="en-US" dirty="0" smtClean="0"/>
              <a:t>Interview Questions You’ll Likely Encounter</a:t>
            </a:r>
          </a:p>
          <a:p>
            <a:r>
              <a:rPr lang="en-US" dirty="0" smtClean="0"/>
              <a:t>Post-Interview Correspondence</a:t>
            </a:r>
          </a:p>
          <a:p>
            <a:r>
              <a:rPr lang="en-US" dirty="0" smtClean="0"/>
              <a:t>Generating your Rank List</a:t>
            </a:r>
            <a:endParaRPr lang="en-US" dirty="0"/>
          </a:p>
        </p:txBody>
      </p:sp>
      <p:cxnSp>
        <p:nvCxnSpPr>
          <p:cNvPr id="5" name="Straight Connector 4"/>
          <p:cNvCxnSpPr/>
          <p:nvPr/>
        </p:nvCxnSpPr>
        <p:spPr>
          <a:xfrm>
            <a:off x="5973289" y="463138"/>
            <a:ext cx="0" cy="6032665"/>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164282" y="1565281"/>
            <a:ext cx="5510151" cy="4832092"/>
          </a:xfrm>
          <a:prstGeom prst="rect">
            <a:avLst/>
          </a:prstGeom>
          <a:noFill/>
        </p:spPr>
        <p:txBody>
          <a:bodyPr wrap="square" rtlCol="0">
            <a:spAutoFit/>
          </a:bodyPr>
          <a:lstStyle/>
          <a:p>
            <a:pPr marL="457200" indent="-457200">
              <a:buFont typeface="Arial" charset="0"/>
              <a:buChar char="•"/>
            </a:pPr>
            <a:r>
              <a:rPr lang="en-US" sz="2800" dirty="0" smtClean="0"/>
              <a:t>Is Orthopedics for You?</a:t>
            </a:r>
            <a:endParaRPr lang="en-US" sz="2800" dirty="0"/>
          </a:p>
          <a:p>
            <a:pPr marL="457200" indent="-457200">
              <a:buFont typeface="Arial" charset="0"/>
              <a:buChar char="•"/>
            </a:pPr>
            <a:r>
              <a:rPr lang="en-US" sz="2800" dirty="0" smtClean="0"/>
              <a:t>Preparing for Orthopedics</a:t>
            </a:r>
            <a:endParaRPr lang="en-US" sz="2800" dirty="0"/>
          </a:p>
          <a:p>
            <a:pPr marL="457200" indent="-457200">
              <a:buFont typeface="Arial" charset="0"/>
              <a:buChar char="•"/>
            </a:pPr>
            <a:r>
              <a:rPr lang="en-US" sz="2800" dirty="0" smtClean="0"/>
              <a:t>Building your Resume/ ERAS</a:t>
            </a:r>
            <a:endParaRPr lang="en-US" sz="2800" dirty="0"/>
          </a:p>
          <a:p>
            <a:pPr marL="457200" indent="-457200">
              <a:buFont typeface="Arial" charset="0"/>
              <a:buChar char="•"/>
            </a:pPr>
            <a:r>
              <a:rPr lang="en-US" sz="2800" dirty="0" smtClean="0"/>
              <a:t>What you should be doing during 3</a:t>
            </a:r>
            <a:r>
              <a:rPr lang="en-US" sz="2800" baseline="30000" dirty="0" smtClean="0"/>
              <a:t>rd</a:t>
            </a:r>
            <a:r>
              <a:rPr lang="en-US" sz="2800" dirty="0" smtClean="0"/>
              <a:t> </a:t>
            </a:r>
            <a:r>
              <a:rPr lang="en-US" sz="2800" dirty="0" smtClean="0"/>
              <a:t>year</a:t>
            </a:r>
          </a:p>
          <a:p>
            <a:pPr marL="457200" indent="-457200">
              <a:buFont typeface="Arial" charset="0"/>
              <a:buChar char="•"/>
            </a:pPr>
            <a:r>
              <a:rPr lang="en-US" sz="2800" dirty="0" smtClean="0"/>
              <a:t>Letters of Recommendation</a:t>
            </a:r>
            <a:endParaRPr lang="en-US" sz="2800" dirty="0"/>
          </a:p>
          <a:p>
            <a:pPr marL="457200" indent="-457200">
              <a:buFont typeface="Arial" charset="0"/>
              <a:buChar char="•"/>
            </a:pPr>
            <a:r>
              <a:rPr lang="en-US" sz="2800" dirty="0" smtClean="0"/>
              <a:t>Scheduling Audition Rotations</a:t>
            </a:r>
            <a:endParaRPr lang="en-US" sz="2800" dirty="0"/>
          </a:p>
          <a:p>
            <a:pPr marL="457200" indent="-457200">
              <a:buFont typeface="Arial" charset="0"/>
              <a:buChar char="•"/>
            </a:pPr>
            <a:r>
              <a:rPr lang="en-US" sz="2800" dirty="0" smtClean="0"/>
              <a:t>Shining on Audition </a:t>
            </a:r>
            <a:r>
              <a:rPr lang="en-US" sz="2800" dirty="0" smtClean="0"/>
              <a:t>Rotations</a:t>
            </a:r>
          </a:p>
          <a:p>
            <a:pPr marL="457200" indent="-457200">
              <a:buFont typeface="Arial" charset="0"/>
              <a:buChar char="•"/>
            </a:pPr>
            <a:r>
              <a:rPr lang="en-US" sz="2800" dirty="0" smtClean="0"/>
              <a:t>Drafting a Personal Statement</a:t>
            </a:r>
            <a:endParaRPr lang="en-US" sz="2800" dirty="0"/>
          </a:p>
          <a:p>
            <a:pPr marL="457200" indent="-457200">
              <a:buFont typeface="Arial" charset="0"/>
              <a:buChar char="•"/>
            </a:pPr>
            <a:r>
              <a:rPr lang="en-US" sz="2800" dirty="0" smtClean="0"/>
              <a:t>OR </a:t>
            </a:r>
            <a:r>
              <a:rPr lang="en-US" sz="2800" dirty="0" smtClean="0"/>
              <a:t>Etiquette</a:t>
            </a:r>
          </a:p>
          <a:p>
            <a:pPr marL="457200" indent="-457200">
              <a:buFont typeface="Arial" charset="0"/>
              <a:buChar char="•"/>
            </a:pPr>
            <a:r>
              <a:rPr lang="en-US" sz="2800" dirty="0" smtClean="0"/>
              <a:t>Interview Practice Example</a:t>
            </a:r>
            <a:endParaRPr lang="en-US" sz="2800" dirty="0"/>
          </a:p>
        </p:txBody>
      </p:sp>
    </p:spTree>
    <p:extLst>
      <p:ext uri="{BB962C8B-B14F-4D97-AF65-F5344CB8AC3E}">
        <p14:creationId xmlns:p14="http://schemas.microsoft.com/office/powerpoint/2010/main" val="15737513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930" y="75725"/>
            <a:ext cx="10515600" cy="1325563"/>
          </a:xfrm>
        </p:spPr>
        <p:txBody>
          <a:bodyPr/>
          <a:lstStyle/>
          <a:p>
            <a:r>
              <a:rPr lang="en-US" dirty="0" smtClean="0"/>
              <a:t>Thank you letter EXAMPLE:</a:t>
            </a:r>
            <a:endParaRPr lang="en-US" dirty="0"/>
          </a:p>
        </p:txBody>
      </p:sp>
      <p:sp>
        <p:nvSpPr>
          <p:cNvPr id="3" name="Content Placeholder 2"/>
          <p:cNvSpPr>
            <a:spLocks noGrp="1"/>
          </p:cNvSpPr>
          <p:nvPr>
            <p:ph idx="1"/>
          </p:nvPr>
        </p:nvSpPr>
        <p:spPr>
          <a:xfrm>
            <a:off x="213756" y="1151906"/>
            <a:ext cx="11709070" cy="5569528"/>
          </a:xfrm>
        </p:spPr>
        <p:txBody>
          <a:bodyPr>
            <a:normAutofit fontScale="55000" lnSpcReduction="20000"/>
          </a:bodyPr>
          <a:lstStyle/>
          <a:p>
            <a:pPr marL="0" indent="0" algn="ctr">
              <a:buNone/>
            </a:pPr>
            <a:r>
              <a:rPr lang="en-US" dirty="0"/>
              <a:t>Tyler Tantillo</a:t>
            </a:r>
            <a:br>
              <a:rPr lang="en-US" dirty="0"/>
            </a:br>
            <a:r>
              <a:rPr lang="en-US" dirty="0" smtClean="0"/>
              <a:t>123 Sample St | Middletown, NY 99999</a:t>
            </a:r>
            <a:endParaRPr lang="en-US" dirty="0"/>
          </a:p>
          <a:p>
            <a:pPr marL="0" indent="0">
              <a:buNone/>
            </a:pPr>
            <a:r>
              <a:rPr lang="en-US" dirty="0"/>
              <a:t>Dr. </a:t>
            </a:r>
            <a:r>
              <a:rPr lang="en-US" dirty="0" smtClean="0"/>
              <a:t>Joe Smith</a:t>
            </a:r>
            <a:r>
              <a:rPr lang="en-US" dirty="0"/>
              <a:t/>
            </a:r>
            <a:br>
              <a:rPr lang="en-US" dirty="0"/>
            </a:br>
            <a:r>
              <a:rPr lang="en-US" dirty="0"/>
              <a:t>Orthopedic Residency </a:t>
            </a:r>
            <a:r>
              <a:rPr lang="en-US" dirty="0" smtClean="0"/>
              <a:t>Director                              					                                                                                                                  Sample Health Medical Center                                                                                                                                                                                                                                                                     1111 Sample Street</a:t>
            </a:r>
            <a:br>
              <a:rPr lang="en-US" dirty="0" smtClean="0"/>
            </a:br>
            <a:r>
              <a:rPr lang="en-US" dirty="0" smtClean="0"/>
              <a:t>Fort Lauderdale, FL 33316 </a:t>
            </a:r>
          </a:p>
          <a:p>
            <a:pPr marL="0" indent="0">
              <a:buNone/>
            </a:pPr>
            <a:r>
              <a:rPr lang="en-US" dirty="0" smtClean="0"/>
              <a:t>January </a:t>
            </a:r>
            <a:r>
              <a:rPr lang="en-US" dirty="0"/>
              <a:t>11, 2018 </a:t>
            </a:r>
          </a:p>
          <a:p>
            <a:pPr marL="0" indent="0">
              <a:buNone/>
            </a:pPr>
            <a:r>
              <a:rPr lang="en-US" dirty="0"/>
              <a:t>Dear Dr. </a:t>
            </a:r>
            <a:r>
              <a:rPr lang="en-US" dirty="0" smtClean="0"/>
              <a:t>Smith: </a:t>
            </a:r>
            <a:endParaRPr lang="en-US" dirty="0"/>
          </a:p>
          <a:p>
            <a:pPr marL="0" indent="0">
              <a:buNone/>
            </a:pPr>
            <a:r>
              <a:rPr lang="en-US" dirty="0"/>
              <a:t>Thank you for the opportunity to interview for an orthopedic surgery residency position at </a:t>
            </a:r>
            <a:r>
              <a:rPr lang="en-US" dirty="0" smtClean="0"/>
              <a:t>Sample </a:t>
            </a:r>
            <a:r>
              <a:rPr lang="en-US" dirty="0"/>
              <a:t>Health Medical Center. It was a pleasure talking with you and the residents on January 9. During my time at </a:t>
            </a:r>
            <a:r>
              <a:rPr lang="en-US" dirty="0" smtClean="0"/>
              <a:t>Sample </a:t>
            </a:r>
            <a:r>
              <a:rPr lang="en-US" dirty="0"/>
              <a:t>Health Medical Center, I was very impressed by the volume and variety of high-severity cases that your residents encounter on a daily basis and, more importantly, their confidence in their ability to handle such cases. Additionally, the </a:t>
            </a:r>
            <a:r>
              <a:rPr lang="en-US" dirty="0" err="1"/>
              <a:t>attendings</a:t>
            </a:r>
            <a:r>
              <a:rPr lang="en-US" dirty="0"/>
              <a:t> who I worked with displayed an enthusiasm and dedication toward teaching that were amongst the strongest out of any program I have visited. I am fully confident that the experience and education I would receive at </a:t>
            </a:r>
            <a:r>
              <a:rPr lang="en-US" dirty="0" smtClean="0"/>
              <a:t>Sample </a:t>
            </a:r>
            <a:r>
              <a:rPr lang="en-US" dirty="0"/>
              <a:t>Health Medical Center would enable me to develop the skills I need to approach any orthopedic malady. It was also very encouraging to see the great camaraderie that exists among the residents and faculty members, as I have been a team player throughout my life, including in sports, research projects, and volunteer opportunities. </a:t>
            </a:r>
          </a:p>
          <a:p>
            <a:pPr marL="0" indent="0">
              <a:buNone/>
            </a:pPr>
            <a:r>
              <a:rPr lang="en-US" dirty="0"/>
              <a:t>After rotating and interviewing at your program, I would consider it a privilege to serve the community of Fort Lauderdale while pursuing my passion for orthopedic surgery. The orthopedic surgery residency at </a:t>
            </a:r>
            <a:r>
              <a:rPr lang="en-US" dirty="0" smtClean="0"/>
              <a:t>Sample Health </a:t>
            </a:r>
            <a:r>
              <a:rPr lang="en-US" dirty="0"/>
              <a:t>Medical Center is highly ranked on my list, and I am confident that I will be an excellent fit. </a:t>
            </a:r>
          </a:p>
          <a:p>
            <a:pPr marL="0" indent="0">
              <a:buNone/>
            </a:pPr>
            <a:r>
              <a:rPr lang="en-US" dirty="0"/>
              <a:t>If you have any further questions regarding my candidacy, please contact me at 516-318-0603. Thank you again for your time, and I look forward to hearing from you soon. </a:t>
            </a:r>
          </a:p>
          <a:p>
            <a:pPr marL="0" indent="0">
              <a:buNone/>
            </a:pPr>
            <a:r>
              <a:rPr lang="en-US" dirty="0"/>
              <a:t>Sincerely, </a:t>
            </a:r>
            <a:endParaRPr lang="en-US" dirty="0" smtClean="0"/>
          </a:p>
          <a:p>
            <a:pPr marL="0" indent="0">
              <a:buNone/>
            </a:pPr>
            <a:endParaRPr lang="en-US" dirty="0"/>
          </a:p>
          <a:p>
            <a:pPr marL="0" indent="0">
              <a:buNone/>
            </a:pPr>
            <a:r>
              <a:rPr lang="en-US" dirty="0"/>
              <a:t>Tyler Tantillo</a:t>
            </a:r>
            <a:br>
              <a:rPr lang="en-US" dirty="0"/>
            </a:br>
            <a:r>
              <a:rPr lang="en-US" dirty="0" err="1"/>
              <a:t>Touro</a:t>
            </a:r>
            <a:r>
              <a:rPr lang="en-US" dirty="0"/>
              <a:t> College of Osteopathic Medicine Middletown, NY </a:t>
            </a:r>
          </a:p>
          <a:p>
            <a:pPr marL="0" indent="0">
              <a:buNone/>
            </a:pPr>
            <a:endParaRPr lang="en-US" dirty="0"/>
          </a:p>
        </p:txBody>
      </p:sp>
    </p:spTree>
    <p:extLst>
      <p:ext uri="{BB962C8B-B14F-4D97-AF65-F5344CB8AC3E}">
        <p14:creationId xmlns:p14="http://schemas.microsoft.com/office/powerpoint/2010/main" val="659990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your Rank List</a:t>
            </a:r>
            <a:endParaRPr lang="en-US" dirty="0"/>
          </a:p>
        </p:txBody>
      </p:sp>
      <p:sp>
        <p:nvSpPr>
          <p:cNvPr id="3" name="Content Placeholder 2"/>
          <p:cNvSpPr>
            <a:spLocks noGrp="1"/>
          </p:cNvSpPr>
          <p:nvPr>
            <p:ph idx="1"/>
          </p:nvPr>
        </p:nvSpPr>
        <p:spPr>
          <a:xfrm>
            <a:off x="838200" y="3179412"/>
            <a:ext cx="10515600" cy="1831975"/>
          </a:xfrm>
        </p:spPr>
        <p:txBody>
          <a:bodyPr/>
          <a:lstStyle/>
          <a:p>
            <a:pPr marL="0" indent="0" algn="ctr">
              <a:buNone/>
            </a:pPr>
            <a:r>
              <a:rPr lang="en-US" dirty="0" smtClean="0"/>
              <a:t>Make your list based on WHERE YOU WANT TO GO</a:t>
            </a:r>
            <a:r>
              <a:rPr lang="mr-IN" dirty="0" smtClean="0"/>
              <a:t>…</a:t>
            </a:r>
            <a:r>
              <a:rPr lang="en-US" dirty="0" smtClean="0"/>
              <a:t>the algorithm will do the rest!</a:t>
            </a:r>
          </a:p>
        </p:txBody>
      </p:sp>
    </p:spTree>
    <p:extLst>
      <p:ext uri="{BB962C8B-B14F-4D97-AF65-F5344CB8AC3E}">
        <p14:creationId xmlns:p14="http://schemas.microsoft.com/office/powerpoint/2010/main" val="7474319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Advice</a:t>
            </a:r>
            <a:endParaRPr lang="en-US" dirty="0"/>
          </a:p>
        </p:txBody>
      </p:sp>
      <p:sp>
        <p:nvSpPr>
          <p:cNvPr id="3" name="Content Placeholder 2"/>
          <p:cNvSpPr>
            <a:spLocks noGrp="1"/>
          </p:cNvSpPr>
          <p:nvPr>
            <p:ph idx="1"/>
          </p:nvPr>
        </p:nvSpPr>
        <p:spPr/>
        <p:txBody>
          <a:bodyPr/>
          <a:lstStyle/>
          <a:p>
            <a:r>
              <a:rPr lang="en-US" dirty="0" smtClean="0"/>
              <a:t>Enjoy 4</a:t>
            </a:r>
            <a:r>
              <a:rPr lang="en-US" baseline="30000" dirty="0" smtClean="0"/>
              <a:t>th</a:t>
            </a:r>
            <a:r>
              <a:rPr lang="en-US" dirty="0" smtClean="0"/>
              <a:t> year, its grueling but worth it</a:t>
            </a:r>
          </a:p>
          <a:p>
            <a:r>
              <a:rPr lang="en-US" dirty="0" smtClean="0"/>
              <a:t>Be nice to everyone</a:t>
            </a:r>
            <a:r>
              <a:rPr lang="mr-IN" dirty="0" smtClean="0"/>
              <a:t>…</a:t>
            </a:r>
            <a:r>
              <a:rPr lang="en-US" dirty="0" smtClean="0"/>
              <a:t>especially fellow students!</a:t>
            </a:r>
          </a:p>
          <a:p>
            <a:r>
              <a:rPr lang="en-US" dirty="0" smtClean="0"/>
              <a:t>Be professional, courteous, helpful and inquisitive</a:t>
            </a:r>
          </a:p>
          <a:p>
            <a:endParaRPr lang="en-US" dirty="0"/>
          </a:p>
          <a:p>
            <a:pPr marL="0" indent="0" algn="ctr">
              <a:buNone/>
            </a:pPr>
            <a:r>
              <a:rPr lang="en-US" dirty="0" smtClean="0"/>
              <a:t>MOST IMPORTANTLY, TAKE CARE OF YOURSELF</a:t>
            </a:r>
            <a:endParaRPr lang="en-US" dirty="0"/>
          </a:p>
        </p:txBody>
      </p:sp>
    </p:spTree>
    <p:extLst>
      <p:ext uri="{BB962C8B-B14F-4D97-AF65-F5344CB8AC3E}">
        <p14:creationId xmlns:p14="http://schemas.microsoft.com/office/powerpoint/2010/main" val="11145253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Orthopedic Surgery Advice</a:t>
            </a:r>
            <a:endParaRPr lang="en-US" baseline="30000" dirty="0"/>
          </a:p>
        </p:txBody>
      </p:sp>
      <p:sp>
        <p:nvSpPr>
          <p:cNvPr id="3" name="Subtitle 2"/>
          <p:cNvSpPr>
            <a:spLocks noGrp="1"/>
          </p:cNvSpPr>
          <p:nvPr>
            <p:ph type="subTitle" idx="1"/>
          </p:nvPr>
        </p:nvSpPr>
        <p:spPr>
          <a:xfrm>
            <a:off x="1524000" y="4275116"/>
            <a:ext cx="9144000" cy="982683"/>
          </a:xfrm>
        </p:spPr>
        <p:txBody>
          <a:bodyPr>
            <a:noAutofit/>
          </a:bodyPr>
          <a:lstStyle/>
          <a:p>
            <a:r>
              <a:rPr lang="en-US" dirty="0" smtClean="0"/>
              <a:t>Tyler Tantillo</a:t>
            </a:r>
          </a:p>
          <a:p>
            <a:r>
              <a:rPr lang="en-US" dirty="0" smtClean="0">
                <a:hlinkClick r:id="rId2"/>
              </a:rPr>
              <a:t>ttantill@student.touro.edu</a:t>
            </a:r>
            <a:endParaRPr lang="en-US" dirty="0" smtClean="0"/>
          </a:p>
          <a:p>
            <a:r>
              <a:rPr lang="en-US" dirty="0" smtClean="0"/>
              <a:t>516-318-0603</a:t>
            </a:r>
            <a:endParaRPr lang="en-US" dirty="0"/>
          </a:p>
        </p:txBody>
      </p:sp>
    </p:spTree>
    <p:extLst>
      <p:ext uri="{BB962C8B-B14F-4D97-AF65-F5344CB8AC3E}">
        <p14:creationId xmlns:p14="http://schemas.microsoft.com/office/powerpoint/2010/main" val="15611499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Orthopedics For You??</a:t>
            </a:r>
            <a:endParaRPr lang="en-US" dirty="0"/>
          </a:p>
        </p:txBody>
      </p:sp>
      <p:sp>
        <p:nvSpPr>
          <p:cNvPr id="3" name="Content Placeholder 2"/>
          <p:cNvSpPr>
            <a:spLocks noGrp="1"/>
          </p:cNvSpPr>
          <p:nvPr>
            <p:ph idx="1"/>
          </p:nvPr>
        </p:nvSpPr>
        <p:spPr/>
        <p:txBody>
          <a:bodyPr/>
          <a:lstStyle/>
          <a:p>
            <a:r>
              <a:rPr lang="en-US" dirty="0" smtClean="0"/>
              <a:t>Questions to ask yourself:</a:t>
            </a:r>
          </a:p>
          <a:p>
            <a:pPr marL="914400" lvl="1" indent="-457200">
              <a:buFont typeface="+mj-lt"/>
              <a:buAutoNum type="arabicPeriod"/>
            </a:pPr>
            <a:r>
              <a:rPr lang="en-US" dirty="0" smtClean="0"/>
              <a:t>Do you like surgery? Do you like being in the operating room?</a:t>
            </a:r>
          </a:p>
          <a:p>
            <a:pPr marL="914400" lvl="1" indent="-457200">
              <a:buFont typeface="+mj-lt"/>
              <a:buAutoNum type="arabicPeriod"/>
            </a:pPr>
            <a:r>
              <a:rPr lang="en-US" dirty="0" smtClean="0"/>
              <a:t>Do you like working with your hands?</a:t>
            </a:r>
          </a:p>
          <a:p>
            <a:pPr marL="914400" lvl="1" indent="-457200">
              <a:buFont typeface="+mj-lt"/>
              <a:buAutoNum type="arabicPeriod"/>
            </a:pPr>
            <a:r>
              <a:rPr lang="en-US" dirty="0" smtClean="0"/>
              <a:t>How much of a relationship do you want with your patients?</a:t>
            </a:r>
          </a:p>
          <a:p>
            <a:pPr marL="914400" lvl="1" indent="-457200">
              <a:buFont typeface="+mj-lt"/>
              <a:buAutoNum type="arabicPeriod"/>
            </a:pPr>
            <a:r>
              <a:rPr lang="en-US" dirty="0" smtClean="0"/>
              <a:t>What type of work/lifestyle balance are you looking for?</a:t>
            </a:r>
          </a:p>
          <a:p>
            <a:pPr marL="914400" lvl="1" indent="-457200">
              <a:buFont typeface="+mj-lt"/>
              <a:buAutoNum type="arabicPeriod"/>
            </a:pPr>
            <a:r>
              <a:rPr lang="en-US" dirty="0" smtClean="0"/>
              <a:t>Do you want to take call, or do you prefer shift work?</a:t>
            </a:r>
          </a:p>
          <a:p>
            <a:pPr marL="914400" lvl="1" indent="-457200">
              <a:buFont typeface="+mj-lt"/>
              <a:buAutoNum type="arabicPeriod"/>
            </a:pPr>
            <a:r>
              <a:rPr lang="en-US" dirty="0" smtClean="0"/>
              <a:t>Do you enjoy physical labor?</a:t>
            </a:r>
          </a:p>
          <a:p>
            <a:pPr marL="914400" lvl="1" indent="-457200">
              <a:buFont typeface="+mj-lt"/>
              <a:buAutoNum type="arabicPeriod"/>
            </a:pPr>
            <a:r>
              <a:rPr lang="en-US" dirty="0" smtClean="0"/>
              <a:t>What are your expectations of orthopedic surgery?</a:t>
            </a:r>
            <a:endParaRPr lang="en-US" dirty="0"/>
          </a:p>
        </p:txBody>
      </p:sp>
    </p:spTree>
    <p:extLst>
      <p:ext uri="{BB962C8B-B14F-4D97-AF65-F5344CB8AC3E}">
        <p14:creationId xmlns:p14="http://schemas.microsoft.com/office/powerpoint/2010/main" val="13540100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t>
            </a:r>
            <a:r>
              <a:rPr lang="mr-IN" dirty="0" smtClean="0"/>
              <a:t>…</a:t>
            </a:r>
            <a:r>
              <a:rPr lang="en-US" dirty="0" smtClean="0"/>
              <a:t>you’ve decided on orthopedics. Now what?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Do some research!</a:t>
            </a:r>
          </a:p>
          <a:p>
            <a:pPr lvl="1"/>
            <a:r>
              <a:rPr lang="en-US" dirty="0" smtClean="0"/>
              <a:t>Learn about the different fields and what you may be interested in</a:t>
            </a:r>
          </a:p>
          <a:p>
            <a:pPr lvl="1"/>
            <a:r>
              <a:rPr lang="en-US" dirty="0" smtClean="0"/>
              <a:t>Learn about the profession</a:t>
            </a:r>
          </a:p>
          <a:p>
            <a:r>
              <a:rPr lang="en-US" dirty="0" smtClean="0"/>
              <a:t>Join the Student American Osteopathic Academy of Orthopedics</a:t>
            </a:r>
          </a:p>
          <a:p>
            <a:pPr lvl="1"/>
            <a:r>
              <a:rPr lang="en-US" dirty="0" smtClean="0"/>
              <a:t>Tons of resources</a:t>
            </a:r>
          </a:p>
          <a:p>
            <a:pPr lvl="1"/>
            <a:r>
              <a:rPr lang="en-US" dirty="0" smtClean="0"/>
              <a:t>Mentors available</a:t>
            </a:r>
          </a:p>
          <a:p>
            <a:pPr lvl="1"/>
            <a:r>
              <a:rPr lang="en-US" dirty="0" smtClean="0"/>
              <a:t>Orthopedic information/ Conferences</a:t>
            </a:r>
          </a:p>
          <a:p>
            <a:r>
              <a:rPr lang="en-US" dirty="0" smtClean="0"/>
              <a:t>Start NETWORKING!!!</a:t>
            </a:r>
          </a:p>
          <a:p>
            <a:r>
              <a:rPr lang="en-US" dirty="0" smtClean="0"/>
              <a:t>Schedule an elective rotation at your home institution</a:t>
            </a:r>
          </a:p>
          <a:p>
            <a:pPr lvl="1"/>
            <a:r>
              <a:rPr lang="en-US" dirty="0" smtClean="0"/>
              <a:t>Consider an away rotation if feasible</a:t>
            </a:r>
          </a:p>
          <a:p>
            <a:r>
              <a:rPr lang="en-US" dirty="0" smtClean="0"/>
              <a:t>Attend fracture conference/didactics if available</a:t>
            </a:r>
            <a:endParaRPr lang="en-US" dirty="0"/>
          </a:p>
        </p:txBody>
      </p:sp>
    </p:spTree>
    <p:extLst>
      <p:ext uri="{BB962C8B-B14F-4D97-AF65-F5344CB8AC3E}">
        <p14:creationId xmlns:p14="http://schemas.microsoft.com/office/powerpoint/2010/main" val="1492394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8319" y="1745144"/>
            <a:ext cx="5614835" cy="3214493"/>
          </a:xfrm>
          <a:prstGeom prst="rect">
            <a:avLst/>
          </a:prstGeom>
          <a:effectLst/>
        </p:spPr>
      </p:pic>
      <p:sp>
        <p:nvSpPr>
          <p:cNvPr id="2" name="Title 1"/>
          <p:cNvSpPr>
            <a:spLocks noGrp="1"/>
          </p:cNvSpPr>
          <p:nvPr>
            <p:ph type="title"/>
          </p:nvPr>
        </p:nvSpPr>
        <p:spPr>
          <a:xfrm>
            <a:off x="648929" y="629266"/>
            <a:ext cx="3505495" cy="1622321"/>
          </a:xfrm>
        </p:spPr>
        <p:txBody>
          <a:bodyPr>
            <a:normAutofit/>
          </a:bodyPr>
          <a:lstStyle/>
          <a:p>
            <a:r>
              <a:rPr lang="en-US" dirty="0"/>
              <a:t>Preparing for Orthopedics</a:t>
            </a:r>
          </a:p>
        </p:txBody>
      </p:sp>
      <p:sp>
        <p:nvSpPr>
          <p:cNvPr id="3" name="Content Placeholder 2"/>
          <p:cNvSpPr>
            <a:spLocks noGrp="1"/>
          </p:cNvSpPr>
          <p:nvPr>
            <p:ph idx="1"/>
          </p:nvPr>
        </p:nvSpPr>
        <p:spPr>
          <a:xfrm>
            <a:off x="648931" y="2438400"/>
            <a:ext cx="3505494" cy="3785419"/>
          </a:xfrm>
        </p:spPr>
        <p:txBody>
          <a:bodyPr>
            <a:normAutofit fontScale="92500" lnSpcReduction="10000"/>
          </a:bodyPr>
          <a:lstStyle/>
          <a:p>
            <a:r>
              <a:rPr lang="en-US" sz="2000" dirty="0"/>
              <a:t>Starts during your 1</a:t>
            </a:r>
            <a:r>
              <a:rPr lang="en-US" sz="2000" baseline="30000" dirty="0"/>
              <a:t>st</a:t>
            </a:r>
            <a:r>
              <a:rPr lang="en-US" sz="2000" dirty="0"/>
              <a:t> year of medical school</a:t>
            </a:r>
          </a:p>
          <a:p>
            <a:pPr lvl="1"/>
            <a:r>
              <a:rPr lang="en-US" sz="2000" dirty="0"/>
              <a:t>Anatomy, Anatomy, Anatomy</a:t>
            </a:r>
          </a:p>
          <a:p>
            <a:pPr lvl="1"/>
            <a:r>
              <a:rPr lang="en-US" sz="2000" dirty="0"/>
              <a:t>GPA is important</a:t>
            </a:r>
            <a:r>
              <a:rPr lang="en-US" sz="2000" dirty="0" smtClean="0"/>
              <a:t>!</a:t>
            </a:r>
          </a:p>
          <a:p>
            <a:pPr lvl="1"/>
            <a:r>
              <a:rPr lang="en-US" sz="2000" dirty="0" smtClean="0"/>
              <a:t>Class rank is important!</a:t>
            </a:r>
            <a:endParaRPr lang="en-US" sz="2000" dirty="0"/>
          </a:p>
          <a:p>
            <a:r>
              <a:rPr lang="en-US" sz="2000" dirty="0"/>
              <a:t>Board Scores:</a:t>
            </a:r>
          </a:p>
          <a:p>
            <a:pPr lvl="1"/>
            <a:r>
              <a:rPr lang="en-US" sz="2000" dirty="0"/>
              <a:t>USMLE still controversial</a:t>
            </a:r>
          </a:p>
          <a:p>
            <a:pPr lvl="1"/>
            <a:r>
              <a:rPr lang="en-US" sz="2000" dirty="0"/>
              <a:t>COMLEX 1 &gt; 600 </a:t>
            </a:r>
            <a:r>
              <a:rPr lang="en-US" sz="2000" dirty="0" smtClean="0"/>
              <a:t>minimum (Ideally 650+)</a:t>
            </a:r>
            <a:endParaRPr lang="en-US" sz="2000" dirty="0"/>
          </a:p>
          <a:p>
            <a:pPr lvl="1"/>
            <a:r>
              <a:rPr lang="en-US" sz="2000" dirty="0"/>
              <a:t>COMLEX 2 &gt; </a:t>
            </a:r>
            <a:r>
              <a:rPr lang="en-US" sz="2000" dirty="0" smtClean="0"/>
              <a:t>620</a:t>
            </a:r>
          </a:p>
          <a:p>
            <a:pPr lvl="1"/>
            <a:r>
              <a:rPr lang="en-US" sz="2000" dirty="0" smtClean="0"/>
              <a:t>COMLEX PE: Pass 1</a:t>
            </a:r>
            <a:r>
              <a:rPr lang="en-US" sz="2000" baseline="30000" dirty="0" smtClean="0"/>
              <a:t>st</a:t>
            </a:r>
            <a:r>
              <a:rPr lang="en-US" sz="2000" dirty="0" smtClean="0"/>
              <a:t> attempt</a:t>
            </a:r>
            <a:endParaRPr lang="en-US" sz="2000" dirty="0"/>
          </a:p>
        </p:txBody>
      </p:sp>
    </p:spTree>
    <p:extLst>
      <p:ext uri="{BB962C8B-B14F-4D97-AF65-F5344CB8AC3E}">
        <p14:creationId xmlns:p14="http://schemas.microsoft.com/office/powerpoint/2010/main" val="4135923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 Your Resume</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The information you input in ERAS is only what you have completed in MEDICAL SCHOOL!</a:t>
            </a:r>
          </a:p>
          <a:p>
            <a:r>
              <a:rPr lang="en-US" dirty="0" smtClean="0"/>
              <a:t>Research</a:t>
            </a:r>
          </a:p>
          <a:p>
            <a:pPr lvl="1"/>
            <a:r>
              <a:rPr lang="en-US" dirty="0" smtClean="0"/>
              <a:t>Preferably orthopedics related but not a requirement</a:t>
            </a:r>
          </a:p>
          <a:p>
            <a:r>
              <a:rPr lang="en-US" dirty="0" smtClean="0"/>
              <a:t>Organizations</a:t>
            </a:r>
          </a:p>
          <a:p>
            <a:pPr lvl="1"/>
            <a:r>
              <a:rPr lang="en-US" dirty="0" smtClean="0"/>
              <a:t>Try to have at least 1 leadership position</a:t>
            </a:r>
            <a:r>
              <a:rPr lang="mr-IN" dirty="0" smtClean="0"/>
              <a:t>…</a:t>
            </a:r>
            <a:r>
              <a:rPr lang="en-US" dirty="0" smtClean="0"/>
              <a:t>the more the better</a:t>
            </a:r>
          </a:p>
          <a:p>
            <a:r>
              <a:rPr lang="en-US" dirty="0" smtClean="0"/>
              <a:t>Volunteer Work</a:t>
            </a:r>
          </a:p>
          <a:p>
            <a:pPr lvl="1"/>
            <a:r>
              <a:rPr lang="en-US" dirty="0" smtClean="0"/>
              <a:t>Not emphasized a lot during interviews but it will hurt you if you don</a:t>
            </a:r>
            <a:r>
              <a:rPr lang="mr-IN" dirty="0" smtClean="0"/>
              <a:t>’</a:t>
            </a:r>
            <a:r>
              <a:rPr lang="en-US" dirty="0" smtClean="0"/>
              <a:t>t have any</a:t>
            </a:r>
          </a:p>
          <a:p>
            <a:r>
              <a:rPr lang="en-US" dirty="0" smtClean="0"/>
              <a:t>Paid employment</a:t>
            </a:r>
          </a:p>
          <a:p>
            <a:r>
              <a:rPr lang="en-US" dirty="0" smtClean="0"/>
              <a:t>Awards, Honor Societies, Scholarships</a:t>
            </a:r>
          </a:p>
          <a:p>
            <a:pPr lvl="1"/>
            <a:endParaRPr lang="en-US" dirty="0" smtClean="0"/>
          </a:p>
        </p:txBody>
      </p:sp>
    </p:spTree>
    <p:extLst>
      <p:ext uri="{BB962C8B-B14F-4D97-AF65-F5344CB8AC3E}">
        <p14:creationId xmlns:p14="http://schemas.microsoft.com/office/powerpoint/2010/main" val="6879253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r>
              <a:rPr lang="en-US" baseline="30000" dirty="0" smtClean="0"/>
              <a:t>rd</a:t>
            </a:r>
            <a:r>
              <a:rPr lang="en-US" dirty="0" smtClean="0"/>
              <a:t> Year Elective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Start learning orthopedics</a:t>
            </a:r>
          </a:p>
          <a:p>
            <a:pPr lvl="1"/>
            <a:r>
              <a:rPr lang="en-US" dirty="0" smtClean="0"/>
              <a:t>Register for an account @ </a:t>
            </a:r>
            <a:r>
              <a:rPr lang="en-US" dirty="0" err="1" smtClean="0"/>
              <a:t>Orthobullets.com</a:t>
            </a:r>
            <a:endParaRPr lang="en-US" dirty="0" smtClean="0"/>
          </a:p>
          <a:p>
            <a:pPr lvl="1"/>
            <a:r>
              <a:rPr lang="en-US" dirty="0" smtClean="0"/>
              <a:t>Register with White Coat Coaching</a:t>
            </a:r>
          </a:p>
          <a:p>
            <a:pPr lvl="1"/>
            <a:r>
              <a:rPr lang="en-US" dirty="0" smtClean="0"/>
              <a:t>Register with </a:t>
            </a:r>
            <a:r>
              <a:rPr lang="en-US" dirty="0" err="1" smtClean="0"/>
              <a:t>VuMedi</a:t>
            </a:r>
            <a:endParaRPr lang="en-US" dirty="0" smtClean="0"/>
          </a:p>
          <a:p>
            <a:r>
              <a:rPr lang="en-US" dirty="0" smtClean="0"/>
              <a:t>Books:</a:t>
            </a:r>
          </a:p>
          <a:p>
            <a:pPr lvl="1"/>
            <a:r>
              <a:rPr lang="en-US" dirty="0" smtClean="0"/>
              <a:t>Netter’s Concise Orthopedic Anatomy</a:t>
            </a:r>
          </a:p>
          <a:p>
            <a:pPr lvl="1"/>
            <a:r>
              <a:rPr lang="en-US" dirty="0" smtClean="0"/>
              <a:t>Handbook of Fractures</a:t>
            </a:r>
          </a:p>
          <a:p>
            <a:pPr lvl="1"/>
            <a:r>
              <a:rPr lang="en-US" dirty="0" smtClean="0"/>
              <a:t>Surgical Exposures in Orthopedics</a:t>
            </a:r>
          </a:p>
          <a:p>
            <a:pPr lvl="1"/>
            <a:r>
              <a:rPr lang="en-US" dirty="0"/>
              <a:t>Orthopedic Surgery Clerkship: A Quick Reference Guide for Senior Medical </a:t>
            </a:r>
            <a:r>
              <a:rPr lang="en-US" dirty="0" smtClean="0"/>
              <a:t>Students</a:t>
            </a:r>
          </a:p>
          <a:p>
            <a:r>
              <a:rPr lang="en-US" dirty="0" smtClean="0"/>
              <a:t>Phone Apps:</a:t>
            </a:r>
          </a:p>
          <a:p>
            <a:pPr lvl="1"/>
            <a:r>
              <a:rPr lang="en-US" dirty="0" err="1" smtClean="0"/>
              <a:t>Orthobullets</a:t>
            </a:r>
            <a:endParaRPr lang="en-US" dirty="0" smtClean="0"/>
          </a:p>
          <a:p>
            <a:pPr lvl="1"/>
            <a:r>
              <a:rPr lang="en-US" dirty="0" smtClean="0"/>
              <a:t>AO</a:t>
            </a:r>
            <a:endParaRPr lang="en-US" dirty="0"/>
          </a:p>
          <a:p>
            <a:pPr lvl="1"/>
            <a:endParaRPr lang="en-US" dirty="0"/>
          </a:p>
        </p:txBody>
      </p:sp>
    </p:spTree>
    <p:extLst>
      <p:ext uri="{BB962C8B-B14F-4D97-AF65-F5344CB8AC3E}">
        <p14:creationId xmlns:p14="http://schemas.microsoft.com/office/powerpoint/2010/main" val="989160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Letters of </a:t>
            </a:r>
            <a:r>
              <a:rPr lang="en-US" dirty="0" smtClean="0"/>
              <a:t>Recommendations: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Usually Maximum of 4 Letters Accepted</a:t>
            </a:r>
          </a:p>
          <a:p>
            <a:r>
              <a:rPr lang="en-US" dirty="0"/>
              <a:t> </a:t>
            </a:r>
            <a:r>
              <a:rPr lang="en-US" dirty="0" smtClean="0"/>
              <a:t>2-3 Orthopedic Letters</a:t>
            </a:r>
          </a:p>
          <a:p>
            <a:pPr lvl="1"/>
            <a:r>
              <a:rPr lang="en-US" dirty="0" smtClean="0"/>
              <a:t>Min. 1 LOR must be from someone high up (Dept. Chair, DIO, Program Director etc.)</a:t>
            </a:r>
          </a:p>
          <a:p>
            <a:r>
              <a:rPr lang="en-US" dirty="0" smtClean="0"/>
              <a:t>1-2 LOR from other specialties</a:t>
            </a:r>
          </a:p>
          <a:p>
            <a:pPr lvl="1"/>
            <a:r>
              <a:rPr lang="en-US" dirty="0" smtClean="0"/>
              <a:t>Does NOT have to be surgical</a:t>
            </a:r>
          </a:p>
          <a:p>
            <a:r>
              <a:rPr lang="en-US" dirty="0" smtClean="0"/>
              <a:t>GET THEM EARLY!!</a:t>
            </a:r>
          </a:p>
          <a:p>
            <a:pPr lvl="1"/>
            <a:r>
              <a:rPr lang="en-US" dirty="0" smtClean="0"/>
              <a:t>Do not expect to get letters on auditions</a:t>
            </a:r>
            <a:r>
              <a:rPr lang="en-US" dirty="0" smtClean="0">
                <a:sym typeface="Wingdings"/>
              </a:rPr>
              <a:t> Possible, but very difficult</a:t>
            </a:r>
          </a:p>
          <a:p>
            <a:r>
              <a:rPr lang="en-US" dirty="0">
                <a:sym typeface="Wingdings"/>
              </a:rPr>
              <a:t>AAOS http://</a:t>
            </a:r>
            <a:r>
              <a:rPr lang="en-US" dirty="0" err="1">
                <a:sym typeface="Wingdings"/>
              </a:rPr>
              <a:t>www.aoassn.org</a:t>
            </a:r>
            <a:r>
              <a:rPr lang="en-US" dirty="0">
                <a:sym typeface="Wingdings"/>
              </a:rPr>
              <a:t>/</a:t>
            </a:r>
            <a:r>
              <a:rPr lang="en-US" dirty="0" err="1">
                <a:sym typeface="Wingdings"/>
              </a:rPr>
              <a:t>aoaimis</a:t>
            </a:r>
            <a:r>
              <a:rPr lang="en-US" dirty="0">
                <a:sym typeface="Wingdings"/>
              </a:rPr>
              <a:t>/AOANEW/Residents/</a:t>
            </a:r>
            <a:r>
              <a:rPr lang="en-US" dirty="0" err="1">
                <a:sym typeface="Wingdings"/>
              </a:rPr>
              <a:t>Standardized_Letter_of_Recommendation</a:t>
            </a:r>
            <a:r>
              <a:rPr lang="en-US" dirty="0">
                <a:sym typeface="Wingdings"/>
              </a:rPr>
              <a:t>/AOANEW/Residents/</a:t>
            </a:r>
            <a:r>
              <a:rPr lang="en-US" dirty="0" err="1">
                <a:sym typeface="Wingdings"/>
              </a:rPr>
              <a:t>Standardized_Letter_of_Recommendation_Form.aspx?hkey</a:t>
            </a:r>
            <a:r>
              <a:rPr lang="en-US" dirty="0">
                <a:sym typeface="Wingdings"/>
              </a:rPr>
              <a:t>=b2e7dd53-33d8-4e26-944e-48c664244905</a:t>
            </a:r>
            <a:endParaRPr lang="en-US" dirty="0"/>
          </a:p>
        </p:txBody>
      </p:sp>
    </p:spTree>
    <p:extLst>
      <p:ext uri="{BB962C8B-B14F-4D97-AF65-F5344CB8AC3E}">
        <p14:creationId xmlns:p14="http://schemas.microsoft.com/office/powerpoint/2010/main" val="222041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3962400" cy="1325563"/>
          </a:xfrm>
        </p:spPr>
        <p:txBody>
          <a:bodyPr/>
          <a:lstStyle/>
          <a:p>
            <a:r>
              <a:rPr lang="en-US" dirty="0" smtClean="0"/>
              <a:t>Should I take Step 1??</a:t>
            </a:r>
            <a:endParaRPr lang="en-US" dirty="0"/>
          </a:p>
        </p:txBody>
      </p:sp>
      <p:sp>
        <p:nvSpPr>
          <p:cNvPr id="3" name="Content Placeholder 2"/>
          <p:cNvSpPr>
            <a:spLocks noGrp="1"/>
          </p:cNvSpPr>
          <p:nvPr>
            <p:ph idx="1"/>
          </p:nvPr>
        </p:nvSpPr>
        <p:spPr>
          <a:xfrm>
            <a:off x="838200" y="1825625"/>
            <a:ext cx="3962400" cy="4351338"/>
          </a:xfrm>
        </p:spPr>
        <p:txBody>
          <a:bodyPr/>
          <a:lstStyle/>
          <a:p>
            <a:r>
              <a:rPr lang="en-US" dirty="0" smtClean="0"/>
              <a:t>NO CLEAR CUT ANSWER</a:t>
            </a:r>
            <a:r>
              <a:rPr lang="mr-IN" dirty="0" smtClean="0"/>
              <a:t>…</a:t>
            </a:r>
            <a:r>
              <a:rPr lang="en-US" dirty="0" smtClean="0"/>
              <a:t>SORRY!</a:t>
            </a:r>
          </a:p>
          <a:p>
            <a:r>
              <a:rPr lang="en-US" dirty="0" smtClean="0"/>
              <a:t>Specialty dependent</a:t>
            </a:r>
          </a:p>
          <a:p>
            <a:r>
              <a:rPr lang="en-US" dirty="0" smtClean="0"/>
              <a:t>Requirements may change with merger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4325" y="257175"/>
            <a:ext cx="6462346" cy="6286500"/>
          </a:xfrm>
          <a:prstGeom prst="rect">
            <a:avLst/>
          </a:prstGeom>
        </p:spPr>
      </p:pic>
    </p:spTree>
    <p:extLst>
      <p:ext uri="{BB962C8B-B14F-4D97-AF65-F5344CB8AC3E}">
        <p14:creationId xmlns:p14="http://schemas.microsoft.com/office/powerpoint/2010/main" val="4605484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Scheduling Audition Rotations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START EARLY!!! (i.e. January of 3</a:t>
            </a:r>
            <a:r>
              <a:rPr lang="en-US" baseline="30000" dirty="0" smtClean="0"/>
              <a:t>rd</a:t>
            </a:r>
            <a:r>
              <a:rPr lang="en-US" dirty="0" smtClean="0"/>
              <a:t> </a:t>
            </a:r>
            <a:r>
              <a:rPr lang="en-US" dirty="0" err="1" smtClean="0"/>
              <a:t>yr</a:t>
            </a:r>
            <a:r>
              <a:rPr lang="en-US" dirty="0" smtClean="0"/>
              <a:t>)</a:t>
            </a:r>
          </a:p>
          <a:p>
            <a:r>
              <a:rPr lang="en-US" dirty="0" smtClean="0"/>
              <a:t>2 week vs. 4 week</a:t>
            </a:r>
          </a:p>
          <a:p>
            <a:r>
              <a:rPr lang="en-US" dirty="0" smtClean="0"/>
              <a:t>WHEN DO THEY INTERVIEW??</a:t>
            </a:r>
          </a:p>
          <a:p>
            <a:r>
              <a:rPr lang="en-US" dirty="0" smtClean="0"/>
              <a:t>Do your homework!</a:t>
            </a:r>
          </a:p>
          <a:p>
            <a:pPr lvl="1"/>
            <a:r>
              <a:rPr lang="en-US" dirty="0" smtClean="0"/>
              <a:t>Board score/GPA requirements</a:t>
            </a:r>
          </a:p>
          <a:p>
            <a:pPr lvl="1"/>
            <a:r>
              <a:rPr lang="en-US" dirty="0" smtClean="0"/>
              <a:t>VSAS vs. Direct Emailing</a:t>
            </a:r>
          </a:p>
          <a:p>
            <a:pPr lvl="1"/>
            <a:r>
              <a:rPr lang="en-US" dirty="0" smtClean="0"/>
              <a:t>Does the residency accept non-rotators?</a:t>
            </a:r>
          </a:p>
          <a:p>
            <a:pPr lvl="1"/>
            <a:r>
              <a:rPr lang="en-US" dirty="0" smtClean="0"/>
              <a:t>Is location a factor for you?</a:t>
            </a:r>
          </a:p>
          <a:p>
            <a:pPr lvl="1"/>
            <a:r>
              <a:rPr lang="en-US" dirty="0" smtClean="0"/>
              <a:t>Large vs. Small program?</a:t>
            </a:r>
          </a:p>
          <a:p>
            <a:pPr lvl="1"/>
            <a:r>
              <a:rPr lang="en-US" dirty="0" smtClean="0"/>
              <a:t>ACGME vs. AOA vs. Dual Accreditation</a:t>
            </a:r>
          </a:p>
          <a:p>
            <a:pPr lvl="1"/>
            <a:r>
              <a:rPr lang="en-US" dirty="0" smtClean="0"/>
              <a:t>Competitiveness of program</a:t>
            </a:r>
          </a:p>
          <a:p>
            <a:pPr lvl="1"/>
            <a:r>
              <a:rPr lang="en-US" b="1" dirty="0" smtClean="0"/>
              <a:t>AFFILIATION AGREEMENTS</a:t>
            </a:r>
            <a:endParaRPr lang="en-US" b="1" dirty="0"/>
          </a:p>
        </p:txBody>
      </p:sp>
    </p:spTree>
    <p:extLst>
      <p:ext uri="{BB962C8B-B14F-4D97-AF65-F5344CB8AC3E}">
        <p14:creationId xmlns:p14="http://schemas.microsoft.com/office/powerpoint/2010/main" val="625714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Shining on Your Orthopedic Auditions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Make sure you take COMLEX Level 2 prior to auditions!!</a:t>
            </a:r>
            <a:endParaRPr lang="en-US" dirty="0" smtClean="0"/>
          </a:p>
          <a:p>
            <a:r>
              <a:rPr lang="en-US" dirty="0" smtClean="0"/>
              <a:t>Address all the residents as Dr.____</a:t>
            </a:r>
          </a:p>
          <a:p>
            <a:r>
              <a:rPr lang="en-US" dirty="0" smtClean="0"/>
              <a:t>Be on Time!! (I.e. if you are supposed to be there at 4:30am that means you need to be there at 4:15am!)</a:t>
            </a:r>
          </a:p>
          <a:p>
            <a:r>
              <a:rPr lang="en-US" dirty="0" smtClean="0"/>
              <a:t>Be available to help, but do not pester the residents</a:t>
            </a:r>
          </a:p>
          <a:p>
            <a:r>
              <a:rPr lang="en-US" dirty="0" smtClean="0"/>
              <a:t>Carry Supplies: Trauma shears, tape, </a:t>
            </a:r>
            <a:r>
              <a:rPr lang="en-US" dirty="0" err="1" smtClean="0"/>
              <a:t>xeroform</a:t>
            </a:r>
            <a:r>
              <a:rPr lang="en-US" dirty="0" smtClean="0"/>
              <a:t>, 4x4, notebook, PENS</a:t>
            </a:r>
          </a:p>
          <a:p>
            <a:r>
              <a:rPr lang="en-US" dirty="0" smtClean="0"/>
              <a:t>Reading up on cases</a:t>
            </a:r>
            <a:r>
              <a:rPr lang="en-US" dirty="0" smtClean="0">
                <a:sym typeface="Wingdings"/>
              </a:rPr>
              <a:t> Much harder than you think</a:t>
            </a:r>
          </a:p>
          <a:p>
            <a:r>
              <a:rPr lang="en-US" dirty="0" smtClean="0">
                <a:sym typeface="Wingdings"/>
              </a:rPr>
              <a:t>Be alert and attentive to everything you are involved with!</a:t>
            </a:r>
          </a:p>
          <a:p>
            <a:pPr lvl="1"/>
            <a:r>
              <a:rPr lang="en-US" dirty="0" smtClean="0">
                <a:sym typeface="Wingdings"/>
              </a:rPr>
              <a:t>Listen to what the patient is saying even if you are just observing</a:t>
            </a:r>
          </a:p>
          <a:p>
            <a:r>
              <a:rPr lang="en-US" dirty="0" smtClean="0">
                <a:sym typeface="Wingdings"/>
              </a:rPr>
              <a:t>Share call equally amongst other students</a:t>
            </a:r>
          </a:p>
          <a:p>
            <a:r>
              <a:rPr lang="en-US" dirty="0" smtClean="0">
                <a:sym typeface="Wingdings"/>
              </a:rPr>
              <a:t>Help other students</a:t>
            </a:r>
          </a:p>
          <a:p>
            <a:r>
              <a:rPr lang="en-US" dirty="0" smtClean="0">
                <a:sym typeface="Wingdings"/>
              </a:rPr>
              <a:t>Don</a:t>
            </a:r>
            <a:r>
              <a:rPr lang="mr-IN" dirty="0" smtClean="0">
                <a:sym typeface="Wingdings"/>
              </a:rPr>
              <a:t>’</a:t>
            </a:r>
            <a:r>
              <a:rPr lang="en-US" dirty="0" smtClean="0">
                <a:sym typeface="Wingdings"/>
              </a:rPr>
              <a:t>t ask to leave early, offer to stay late!!</a:t>
            </a:r>
          </a:p>
        </p:txBody>
      </p:sp>
    </p:spTree>
    <p:extLst>
      <p:ext uri="{BB962C8B-B14F-4D97-AF65-F5344CB8AC3E}">
        <p14:creationId xmlns:p14="http://schemas.microsoft.com/office/powerpoint/2010/main" val="13323200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Statement</a:t>
            </a:r>
            <a:endParaRPr lang="en-US" dirty="0"/>
          </a:p>
        </p:txBody>
      </p:sp>
      <p:sp>
        <p:nvSpPr>
          <p:cNvPr id="3" name="Content Placeholder 2"/>
          <p:cNvSpPr>
            <a:spLocks noGrp="1"/>
          </p:cNvSpPr>
          <p:nvPr>
            <p:ph idx="1"/>
          </p:nvPr>
        </p:nvSpPr>
        <p:spPr/>
        <p:txBody>
          <a:bodyPr>
            <a:normAutofit fontScale="92500"/>
          </a:bodyPr>
          <a:lstStyle/>
          <a:p>
            <a:r>
              <a:rPr lang="en-US" dirty="0" smtClean="0"/>
              <a:t>~1 page</a:t>
            </a:r>
          </a:p>
          <a:p>
            <a:r>
              <a:rPr lang="en-US" dirty="0" smtClean="0"/>
              <a:t>Make it interesting!</a:t>
            </a:r>
          </a:p>
          <a:p>
            <a:pPr lvl="1"/>
            <a:r>
              <a:rPr lang="en-US" dirty="0" smtClean="0"/>
              <a:t>Personal experience you encountered</a:t>
            </a:r>
          </a:p>
          <a:p>
            <a:pPr lvl="1"/>
            <a:r>
              <a:rPr lang="en-US" dirty="0" smtClean="0"/>
              <a:t>Avoid clichés &amp; quotes</a:t>
            </a:r>
          </a:p>
          <a:p>
            <a:r>
              <a:rPr lang="en-US" dirty="0" smtClean="0"/>
              <a:t>List your RELEVANT accomplishments but do NOT rehash your application</a:t>
            </a:r>
          </a:p>
          <a:p>
            <a:r>
              <a:rPr lang="en-US" dirty="0" smtClean="0"/>
              <a:t>Why are you PASSIONATE about _____?</a:t>
            </a:r>
          </a:p>
          <a:p>
            <a:pPr lvl="1"/>
            <a:r>
              <a:rPr lang="en-US" dirty="0" smtClean="0"/>
              <a:t>Why is ____ a good fit for you?</a:t>
            </a:r>
          </a:p>
          <a:p>
            <a:pPr lvl="1"/>
            <a:r>
              <a:rPr lang="en-US" dirty="0" smtClean="0"/>
              <a:t>What are your positive qualities?</a:t>
            </a:r>
          </a:p>
          <a:p>
            <a:pPr lvl="1"/>
            <a:r>
              <a:rPr lang="en-US" dirty="0" smtClean="0"/>
              <a:t>How can you contribute to the field?</a:t>
            </a:r>
          </a:p>
          <a:p>
            <a:r>
              <a:rPr lang="en-US" dirty="0" smtClean="0"/>
              <a:t>Close with goals of residency &amp; beyond</a:t>
            </a:r>
            <a:endParaRPr lang="en-US" dirty="0"/>
          </a:p>
        </p:txBody>
      </p:sp>
    </p:spTree>
    <p:extLst>
      <p:ext uri="{BB962C8B-B14F-4D97-AF65-F5344CB8AC3E}">
        <p14:creationId xmlns:p14="http://schemas.microsoft.com/office/powerpoint/2010/main" val="1753252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 Etiquette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Be the first one in the room</a:t>
            </a:r>
          </a:p>
          <a:p>
            <a:pPr lvl="1"/>
            <a:r>
              <a:rPr lang="en-US" dirty="0" smtClean="0"/>
              <a:t>Text the resident when patient arrives to room and when intubated</a:t>
            </a:r>
          </a:p>
          <a:p>
            <a:r>
              <a:rPr lang="en-US" dirty="0" smtClean="0"/>
              <a:t>Introduce yourself to Circulating nurse and Scrub tech</a:t>
            </a:r>
          </a:p>
          <a:p>
            <a:pPr lvl="1"/>
            <a:r>
              <a:rPr lang="en-US" dirty="0" smtClean="0"/>
              <a:t>Write your name on board!!</a:t>
            </a:r>
          </a:p>
          <a:p>
            <a:r>
              <a:rPr lang="en-US" dirty="0" smtClean="0"/>
              <a:t>Get your gloves, gown, hood and resident’s attire as well</a:t>
            </a:r>
          </a:p>
          <a:p>
            <a:pPr lvl="1"/>
            <a:r>
              <a:rPr lang="en-US" dirty="0" smtClean="0"/>
              <a:t>A word about glove size</a:t>
            </a:r>
            <a:r>
              <a:rPr lang="mr-IN" smtClean="0"/>
              <a:t>…</a:t>
            </a:r>
            <a:endParaRPr lang="en-US" dirty="0" smtClean="0"/>
          </a:p>
          <a:p>
            <a:r>
              <a:rPr lang="en-US" dirty="0" smtClean="0"/>
              <a:t>Help transfer patient to bed</a:t>
            </a:r>
          </a:p>
          <a:p>
            <a:r>
              <a:rPr lang="en-US" dirty="0" smtClean="0"/>
              <a:t>Strap patient to bed, (place </a:t>
            </a:r>
            <a:r>
              <a:rPr lang="en-US" dirty="0" err="1" smtClean="0"/>
              <a:t>xenodynes</a:t>
            </a:r>
            <a:r>
              <a:rPr lang="en-US" dirty="0" smtClean="0"/>
              <a:t> if using)</a:t>
            </a:r>
          </a:p>
          <a:p>
            <a:r>
              <a:rPr lang="en-US" dirty="0" smtClean="0"/>
              <a:t>Find out if a bump is being used, if a tourniquet is being used</a:t>
            </a:r>
          </a:p>
          <a:p>
            <a:r>
              <a:rPr lang="en-US" dirty="0" smtClean="0"/>
              <a:t>Offer to hold a limb for sterile prep (make sure you have sterile gloves)</a:t>
            </a:r>
          </a:p>
          <a:p>
            <a:r>
              <a:rPr lang="en-US" dirty="0" smtClean="0"/>
              <a:t>Help drape if OR staff is ok with it</a:t>
            </a:r>
          </a:p>
          <a:p>
            <a:r>
              <a:rPr lang="en-US" dirty="0" smtClean="0"/>
              <a:t>***If you don’t know something, or don’t know where something is don</a:t>
            </a:r>
            <a:r>
              <a:rPr lang="mr-IN" dirty="0" smtClean="0"/>
              <a:t>’</a:t>
            </a:r>
            <a:r>
              <a:rPr lang="en-US" dirty="0" smtClean="0"/>
              <a:t>t be afraid to ask***</a:t>
            </a:r>
            <a:endParaRPr lang="en-US" dirty="0"/>
          </a:p>
        </p:txBody>
      </p:sp>
    </p:spTree>
    <p:extLst>
      <p:ext uri="{BB962C8B-B14F-4D97-AF65-F5344CB8AC3E}">
        <p14:creationId xmlns:p14="http://schemas.microsoft.com/office/powerpoint/2010/main" val="10502280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8929" y="629266"/>
            <a:ext cx="3651467" cy="1676603"/>
          </a:xfrm>
        </p:spPr>
        <p:txBody>
          <a:bodyPr>
            <a:normAutofit/>
          </a:bodyPr>
          <a:lstStyle/>
          <a:p>
            <a:r>
              <a:rPr lang="en-US" dirty="0"/>
              <a:t>Interview Practice</a:t>
            </a:r>
          </a:p>
        </p:txBody>
      </p:sp>
      <p:sp>
        <p:nvSpPr>
          <p:cNvPr id="9" name="Content Placeholder 8">
            <a:extLst>
              <a:ext uri="{FF2B5EF4-FFF2-40B4-BE49-F238E27FC236}">
                <a16:creationId xmlns:a16="http://schemas.microsoft.com/office/drawing/2014/main" xmlns="" id="{A38CE5B3-9824-4D72-87E1-B8BFD9DF5F2D}"/>
              </a:ext>
            </a:extLst>
          </p:cNvPr>
          <p:cNvSpPr>
            <a:spLocks noGrp="1"/>
          </p:cNvSpPr>
          <p:nvPr>
            <p:ph idx="1"/>
          </p:nvPr>
        </p:nvSpPr>
        <p:spPr>
          <a:xfrm>
            <a:off x="648931" y="2438400"/>
            <a:ext cx="3651466" cy="3785419"/>
          </a:xfrm>
        </p:spPr>
        <p:txBody>
          <a:bodyPr>
            <a:normAutofit/>
          </a:bodyPr>
          <a:lstStyle/>
          <a:p>
            <a:r>
              <a:rPr lang="en-US" dirty="0" smtClean="0"/>
              <a:t>75 y F s/p GLF at home.</a:t>
            </a:r>
          </a:p>
          <a:p>
            <a:r>
              <a:rPr lang="en-US" dirty="0" smtClean="0"/>
              <a:t>Complains of R Hip pain</a:t>
            </a:r>
          </a:p>
          <a:p>
            <a:r>
              <a:rPr lang="en-US" dirty="0" smtClean="0"/>
              <a:t>Diagnosis?</a:t>
            </a:r>
          </a:p>
          <a:p>
            <a:r>
              <a:rPr lang="en-US" dirty="0" smtClean="0"/>
              <a:t>Classification?</a:t>
            </a:r>
          </a:p>
          <a:p>
            <a:r>
              <a:rPr lang="en-US" dirty="0" smtClean="0"/>
              <a:t>Treatment plan?</a:t>
            </a:r>
            <a:endParaRPr lang="en-US" dirty="0" smtClean="0"/>
          </a:p>
          <a:p>
            <a:endParaRPr lang="en-US" dirty="0"/>
          </a:p>
        </p:txBody>
      </p:sp>
      <p:pic>
        <p:nvPicPr>
          <p:cNvPr id="3" name="Picture 2"/>
          <p:cNvPicPr>
            <a:picLocks noChangeAspect="1"/>
          </p:cNvPicPr>
          <p:nvPr/>
        </p:nvPicPr>
        <p:blipFill>
          <a:blip r:embed="rId2"/>
          <a:stretch>
            <a:fillRect/>
          </a:stretch>
        </p:blipFill>
        <p:spPr>
          <a:xfrm>
            <a:off x="4132756" y="629266"/>
            <a:ext cx="7423788" cy="5475044"/>
          </a:xfrm>
          <a:prstGeom prst="rect">
            <a:avLst/>
          </a:prstGeom>
        </p:spPr>
      </p:pic>
    </p:spTree>
    <p:extLst>
      <p:ext uri="{BB962C8B-B14F-4D97-AF65-F5344CB8AC3E}">
        <p14:creationId xmlns:p14="http://schemas.microsoft.com/office/powerpoint/2010/main" val="23168127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98120"/>
            <a:ext cx="4273591" cy="812349"/>
          </a:xfrm>
        </p:spPr>
        <p:txBody>
          <a:bodyPr>
            <a:normAutofit/>
          </a:bodyPr>
          <a:lstStyle/>
          <a:p>
            <a:r>
              <a:rPr lang="en-US" dirty="0"/>
              <a:t>Interview Practice</a:t>
            </a:r>
          </a:p>
        </p:txBody>
      </p:sp>
      <p:sp>
        <p:nvSpPr>
          <p:cNvPr id="9" name="Content Placeholder 8">
            <a:extLst>
              <a:ext uri="{FF2B5EF4-FFF2-40B4-BE49-F238E27FC236}">
                <a16:creationId xmlns:a16="http://schemas.microsoft.com/office/drawing/2014/main" xmlns="" id="{A38CE5B3-9824-4D72-87E1-B8BFD9DF5F2D}"/>
              </a:ext>
            </a:extLst>
          </p:cNvPr>
          <p:cNvSpPr>
            <a:spLocks noGrp="1"/>
          </p:cNvSpPr>
          <p:nvPr>
            <p:ph idx="1"/>
          </p:nvPr>
        </p:nvSpPr>
        <p:spPr>
          <a:xfrm>
            <a:off x="176491" y="1010469"/>
            <a:ext cx="4097100" cy="5161731"/>
          </a:xfrm>
        </p:spPr>
        <p:txBody>
          <a:bodyPr>
            <a:normAutofit fontScale="77500" lnSpcReduction="20000"/>
          </a:bodyPr>
          <a:lstStyle/>
          <a:p>
            <a:r>
              <a:rPr lang="en-US" dirty="0" smtClean="0"/>
              <a:t>A/P Pelvis of a skeletally mature individual demonstrating a R </a:t>
            </a:r>
            <a:r>
              <a:rPr lang="en-US" dirty="0" err="1" smtClean="0"/>
              <a:t>basicervical</a:t>
            </a:r>
            <a:r>
              <a:rPr lang="en-US" dirty="0" smtClean="0"/>
              <a:t> femoral neck fracture, completely displaced with </a:t>
            </a:r>
            <a:r>
              <a:rPr lang="en-US" dirty="0" err="1" smtClean="0"/>
              <a:t>varus</a:t>
            </a:r>
            <a:r>
              <a:rPr lang="en-US" dirty="0" smtClean="0"/>
              <a:t> angulation</a:t>
            </a:r>
          </a:p>
          <a:p>
            <a:r>
              <a:rPr lang="en-US" dirty="0" smtClean="0"/>
              <a:t>Garden Classification:</a:t>
            </a:r>
          </a:p>
          <a:p>
            <a:pPr lvl="1"/>
            <a:r>
              <a:rPr lang="en-US" dirty="0" smtClean="0"/>
              <a:t>Type I</a:t>
            </a:r>
            <a:r>
              <a:rPr lang="en-US" dirty="0" smtClean="0">
                <a:sym typeface="Wingdings"/>
              </a:rPr>
              <a:t> Partial fracture valgus impaction</a:t>
            </a:r>
          </a:p>
          <a:p>
            <a:pPr lvl="1"/>
            <a:r>
              <a:rPr lang="en-US" dirty="0" smtClean="0">
                <a:sym typeface="Wingdings"/>
              </a:rPr>
              <a:t>Type II Complete fracture; Non-displaced</a:t>
            </a:r>
          </a:p>
          <a:p>
            <a:pPr lvl="1"/>
            <a:r>
              <a:rPr lang="en-US" dirty="0" smtClean="0">
                <a:sym typeface="Wingdings"/>
              </a:rPr>
              <a:t>Type III Complete fracture; Partial Displacement</a:t>
            </a:r>
          </a:p>
          <a:p>
            <a:pPr lvl="1"/>
            <a:r>
              <a:rPr lang="en-US" dirty="0" smtClean="0">
                <a:sym typeface="Wingdings"/>
              </a:rPr>
              <a:t>Type IV Complete fracture with complete displacement</a:t>
            </a:r>
          </a:p>
          <a:p>
            <a:r>
              <a:rPr lang="en-US" dirty="0" smtClean="0">
                <a:sym typeface="Wingdings"/>
              </a:rPr>
              <a:t>Treatment:</a:t>
            </a:r>
          </a:p>
          <a:p>
            <a:pPr lvl="1"/>
            <a:r>
              <a:rPr lang="en-US" dirty="0" smtClean="0">
                <a:sym typeface="Wingdings"/>
              </a:rPr>
              <a:t>Type I + II: Cannulated hip screws vs. DHS</a:t>
            </a:r>
          </a:p>
          <a:p>
            <a:pPr lvl="1"/>
            <a:r>
              <a:rPr lang="en-US" dirty="0" smtClean="0">
                <a:sym typeface="Wingdings"/>
              </a:rPr>
              <a:t>Type III+IV: Hemiarthroplasty vs. THA</a:t>
            </a:r>
            <a:endParaRPr lang="en-US" dirty="0" smtClean="0"/>
          </a:p>
          <a:p>
            <a:endParaRPr lang="en-US" dirty="0"/>
          </a:p>
        </p:txBody>
      </p:sp>
      <p:pic>
        <p:nvPicPr>
          <p:cNvPr id="3" name="Picture 2"/>
          <p:cNvPicPr>
            <a:picLocks noChangeAspect="1"/>
          </p:cNvPicPr>
          <p:nvPr/>
        </p:nvPicPr>
        <p:blipFill>
          <a:blip r:embed="rId2"/>
          <a:stretch>
            <a:fillRect/>
          </a:stretch>
        </p:blipFill>
        <p:spPr>
          <a:xfrm>
            <a:off x="4513756" y="398255"/>
            <a:ext cx="7423788" cy="5475044"/>
          </a:xfrm>
          <a:prstGeom prst="rect">
            <a:avLst/>
          </a:prstGeom>
        </p:spPr>
      </p:pic>
    </p:spTree>
    <p:extLst>
      <p:ext uri="{BB962C8B-B14F-4D97-AF65-F5344CB8AC3E}">
        <p14:creationId xmlns:p14="http://schemas.microsoft.com/office/powerpoint/2010/main" val="2006824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I/Step I Preparation: General:</a:t>
            </a:r>
            <a:endParaRPr lang="en-US" dirty="0"/>
          </a:p>
        </p:txBody>
      </p:sp>
      <p:sp>
        <p:nvSpPr>
          <p:cNvPr id="3" name="Content Placeholder 2"/>
          <p:cNvSpPr>
            <a:spLocks noGrp="1"/>
          </p:cNvSpPr>
          <p:nvPr>
            <p:ph idx="1"/>
          </p:nvPr>
        </p:nvSpPr>
        <p:spPr/>
        <p:txBody>
          <a:bodyPr/>
          <a:lstStyle/>
          <a:p>
            <a:r>
              <a:rPr lang="en-US" dirty="0" smtClean="0"/>
              <a:t>Watch the lectures, attend class</a:t>
            </a:r>
            <a:r>
              <a:rPr lang="en-US" dirty="0" smtClean="0">
                <a:sym typeface="Wingdings"/>
              </a:rPr>
              <a:t> Schedule dependent (i.e. one month to study for boards)</a:t>
            </a:r>
          </a:p>
          <a:p>
            <a:r>
              <a:rPr lang="en-US" u="sng" dirty="0" smtClean="0">
                <a:sym typeface="Wingdings"/>
              </a:rPr>
              <a:t>Time frame</a:t>
            </a:r>
            <a:r>
              <a:rPr lang="en-US" dirty="0" smtClean="0">
                <a:sym typeface="Wingdings"/>
              </a:rPr>
              <a:t>: Start Jan/Feb. 2</a:t>
            </a:r>
            <a:r>
              <a:rPr lang="en-US" baseline="30000" dirty="0" smtClean="0">
                <a:sym typeface="Wingdings"/>
              </a:rPr>
              <a:t>nd</a:t>
            </a:r>
            <a:r>
              <a:rPr lang="en-US" dirty="0" smtClean="0">
                <a:sym typeface="Wingdings"/>
              </a:rPr>
              <a:t> year; One month dedicated; Take exam June</a:t>
            </a:r>
          </a:p>
          <a:p>
            <a:r>
              <a:rPr lang="en-US" dirty="0" smtClean="0"/>
              <a:t>Which to take first? Step 1; Schedule Level 1 for three-four days after</a:t>
            </a:r>
          </a:p>
          <a:p>
            <a:r>
              <a:rPr lang="en-US" dirty="0" smtClean="0"/>
              <a:t>GOAL: See the material multiple times before taking exam</a:t>
            </a:r>
            <a:endParaRPr lang="en-US" dirty="0"/>
          </a:p>
        </p:txBody>
      </p:sp>
    </p:spTree>
    <p:extLst>
      <p:ext uri="{BB962C8B-B14F-4D97-AF65-F5344CB8AC3E}">
        <p14:creationId xmlns:p14="http://schemas.microsoft.com/office/powerpoint/2010/main" val="1871532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I/Step I Preparation: During School </a:t>
            </a:r>
            <a:r>
              <a:rPr lang="en-US" dirty="0" err="1" smtClean="0"/>
              <a:t>Yr</a:t>
            </a:r>
            <a:endParaRPr lang="en-US" dirty="0"/>
          </a:p>
        </p:txBody>
      </p:sp>
      <p:sp>
        <p:nvSpPr>
          <p:cNvPr id="3" name="Content Placeholder 2"/>
          <p:cNvSpPr>
            <a:spLocks noGrp="1"/>
          </p:cNvSpPr>
          <p:nvPr>
            <p:ph idx="1"/>
          </p:nvPr>
        </p:nvSpPr>
        <p:spPr/>
        <p:txBody>
          <a:bodyPr>
            <a:normAutofit lnSpcReduction="10000"/>
          </a:bodyPr>
          <a:lstStyle/>
          <a:p>
            <a:r>
              <a:rPr lang="en-US" dirty="0" smtClean="0"/>
              <a:t>Read First Aid Chapter that corresponds to the module you are studying</a:t>
            </a:r>
          </a:p>
          <a:p>
            <a:r>
              <a:rPr lang="en-US" dirty="0" smtClean="0"/>
              <a:t>UWORLD</a:t>
            </a:r>
            <a:r>
              <a:rPr lang="en-US" dirty="0" smtClean="0">
                <a:sym typeface="Wingdings"/>
              </a:rPr>
              <a:t> 40 questions every 3 days; TIMED 1hr per day</a:t>
            </a:r>
          </a:p>
          <a:p>
            <a:pPr lvl="1"/>
            <a:r>
              <a:rPr lang="en-US" dirty="0" smtClean="0">
                <a:sym typeface="Wingdings"/>
              </a:rPr>
              <a:t>1 </a:t>
            </a:r>
            <a:r>
              <a:rPr lang="en-US" dirty="0" err="1" smtClean="0">
                <a:sym typeface="Wingdings"/>
              </a:rPr>
              <a:t>hr</a:t>
            </a:r>
            <a:r>
              <a:rPr lang="en-US" dirty="0" smtClean="0">
                <a:sym typeface="Wingdings"/>
              </a:rPr>
              <a:t> to take test</a:t>
            </a:r>
          </a:p>
          <a:p>
            <a:pPr lvl="1"/>
            <a:r>
              <a:rPr lang="en-US" dirty="0" smtClean="0">
                <a:sym typeface="Wingdings"/>
              </a:rPr>
              <a:t>2-3 </a:t>
            </a:r>
            <a:r>
              <a:rPr lang="en-US" dirty="0" err="1" smtClean="0">
                <a:sym typeface="Wingdings"/>
              </a:rPr>
              <a:t>hrs</a:t>
            </a:r>
            <a:r>
              <a:rPr lang="en-US" dirty="0" smtClean="0">
                <a:sym typeface="Wingdings"/>
              </a:rPr>
              <a:t> to review READ EVERY EXPLANATION EVEN IF YOU GOT IT CORRECT!</a:t>
            </a:r>
          </a:p>
          <a:p>
            <a:pPr lvl="2"/>
            <a:r>
              <a:rPr lang="en-US" dirty="0" smtClean="0">
                <a:sym typeface="Wingdings"/>
              </a:rPr>
              <a:t>Notebook: Write every wrong answer with explanation + random facts</a:t>
            </a:r>
          </a:p>
          <a:p>
            <a:r>
              <a:rPr lang="en-US" dirty="0" err="1" smtClean="0">
                <a:sym typeface="Wingdings"/>
              </a:rPr>
              <a:t>Pathoma</a:t>
            </a:r>
            <a:r>
              <a:rPr lang="en-US" dirty="0" smtClean="0">
                <a:sym typeface="Wingdings"/>
              </a:rPr>
              <a:t> No brainer</a:t>
            </a:r>
          </a:p>
          <a:p>
            <a:r>
              <a:rPr lang="en-US" dirty="0" err="1" smtClean="0">
                <a:sym typeface="Wingdings"/>
              </a:rPr>
              <a:t>Picmonic</a:t>
            </a:r>
            <a:r>
              <a:rPr lang="en-US" dirty="0" smtClean="0">
                <a:sym typeface="Wingdings"/>
              </a:rPr>
              <a:t>/Sketchy:</a:t>
            </a:r>
          </a:p>
          <a:p>
            <a:pPr lvl="1"/>
            <a:r>
              <a:rPr lang="en-US" dirty="0" err="1" smtClean="0">
                <a:sym typeface="Wingdings"/>
              </a:rPr>
              <a:t>Picmonic</a:t>
            </a:r>
            <a:r>
              <a:rPr lang="en-US" dirty="0" smtClean="0">
                <a:sym typeface="Wingdings"/>
              </a:rPr>
              <a:t>: Make your own, self quizzes, shorter stories</a:t>
            </a:r>
          </a:p>
          <a:p>
            <a:r>
              <a:rPr lang="en-US" dirty="0" smtClean="0">
                <a:sym typeface="Wingdings"/>
              </a:rPr>
              <a:t>GOAL: Finish UWORLD X1 ; Minimum 1-2 passes of FA</a:t>
            </a:r>
          </a:p>
        </p:txBody>
      </p:sp>
    </p:spTree>
    <p:extLst>
      <p:ext uri="{BB962C8B-B14F-4D97-AF65-F5344CB8AC3E}">
        <p14:creationId xmlns:p14="http://schemas.microsoft.com/office/powerpoint/2010/main" val="2072053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I/Step I Preparation: Dedicated Period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sym typeface="Wingdings"/>
              </a:rPr>
              <a:t>Wake up 6am (M-F)</a:t>
            </a:r>
          </a:p>
          <a:p>
            <a:r>
              <a:rPr lang="en-US" dirty="0" smtClean="0">
                <a:sym typeface="Wingdings"/>
              </a:rPr>
              <a:t>Kaplan Videos/Lectures/Workbook (6am-12pm)</a:t>
            </a:r>
          </a:p>
          <a:p>
            <a:pPr lvl="1"/>
            <a:r>
              <a:rPr lang="en-US" dirty="0" smtClean="0">
                <a:sym typeface="Wingdings"/>
              </a:rPr>
              <a:t>Follow along with FA and annotate accordingly</a:t>
            </a:r>
          </a:p>
          <a:p>
            <a:r>
              <a:rPr lang="en-US" dirty="0" smtClean="0">
                <a:sym typeface="Wingdings"/>
              </a:rPr>
              <a:t>Lunch + Catch up work (12pm-1pm)</a:t>
            </a:r>
          </a:p>
          <a:p>
            <a:r>
              <a:rPr lang="en-US" dirty="0" smtClean="0">
                <a:sym typeface="Wingdings"/>
              </a:rPr>
              <a:t>UWORLD; 40 question (1-2pm)</a:t>
            </a:r>
          </a:p>
          <a:p>
            <a:r>
              <a:rPr lang="en-US" dirty="0" smtClean="0">
                <a:sym typeface="Wingdings"/>
              </a:rPr>
              <a:t>UWORLD Review (2-4/5pm)</a:t>
            </a:r>
          </a:p>
          <a:p>
            <a:r>
              <a:rPr lang="en-US" dirty="0" smtClean="0">
                <a:sym typeface="Wingdings"/>
              </a:rPr>
              <a:t>Dinner (5-6pm)</a:t>
            </a:r>
          </a:p>
          <a:p>
            <a:r>
              <a:rPr lang="en-US" dirty="0" err="1" smtClean="0">
                <a:sym typeface="Wingdings"/>
              </a:rPr>
              <a:t>Pathoma</a:t>
            </a:r>
            <a:r>
              <a:rPr lang="en-US" dirty="0" smtClean="0">
                <a:sym typeface="Wingdings"/>
              </a:rPr>
              <a:t> (6-8pm)</a:t>
            </a:r>
          </a:p>
          <a:p>
            <a:r>
              <a:rPr lang="en-US" dirty="0" err="1" smtClean="0">
                <a:sym typeface="Wingdings"/>
              </a:rPr>
              <a:t>Picmonic</a:t>
            </a:r>
            <a:r>
              <a:rPr lang="en-US" dirty="0" smtClean="0">
                <a:sym typeface="Wingdings"/>
              </a:rPr>
              <a:t> (8-9/10)</a:t>
            </a:r>
          </a:p>
          <a:p>
            <a:r>
              <a:rPr lang="en-US" dirty="0" smtClean="0">
                <a:sym typeface="Wingdings"/>
              </a:rPr>
              <a:t>SATURDAY Full length tests only (i.e. Two NBME)</a:t>
            </a:r>
          </a:p>
          <a:p>
            <a:r>
              <a:rPr lang="en-US" dirty="0" smtClean="0">
                <a:sym typeface="Wingdings"/>
              </a:rPr>
              <a:t>Sunday Review test</a:t>
            </a:r>
          </a:p>
          <a:p>
            <a:r>
              <a:rPr lang="en-US" dirty="0" smtClean="0">
                <a:sym typeface="Wingdings"/>
              </a:rPr>
              <a:t>Last two weeks Re-reading FA, Practice tests</a:t>
            </a:r>
          </a:p>
          <a:p>
            <a:r>
              <a:rPr lang="en-US" dirty="0" smtClean="0">
                <a:sym typeface="Wingdings"/>
              </a:rPr>
              <a:t>OMM </a:t>
            </a:r>
            <a:r>
              <a:rPr lang="en-US" dirty="0" err="1" smtClean="0">
                <a:sym typeface="Wingdings"/>
              </a:rPr>
              <a:t>Saverese</a:t>
            </a:r>
            <a:r>
              <a:rPr lang="en-US" dirty="0" smtClean="0">
                <a:sym typeface="Wingdings"/>
              </a:rPr>
              <a:t> + </a:t>
            </a:r>
            <a:r>
              <a:rPr lang="en-US" dirty="0" err="1" smtClean="0">
                <a:sym typeface="Wingdings"/>
              </a:rPr>
              <a:t>Combank</a:t>
            </a:r>
            <a:endParaRPr lang="en-US" dirty="0" smtClean="0">
              <a:sym typeface="Wingdings"/>
            </a:endParaRPr>
          </a:p>
          <a:p>
            <a:endParaRPr lang="en-US" dirty="0" smtClean="0">
              <a:sym typeface="Wingdings"/>
            </a:endParaRPr>
          </a:p>
          <a:p>
            <a:endParaRPr lang="en-US" dirty="0" smtClean="0">
              <a:sym typeface="Wingdings"/>
            </a:endParaRPr>
          </a:p>
        </p:txBody>
      </p:sp>
    </p:spTree>
    <p:extLst>
      <p:ext uri="{BB962C8B-B14F-4D97-AF65-F5344CB8AC3E}">
        <p14:creationId xmlns:p14="http://schemas.microsoft.com/office/powerpoint/2010/main" val="901036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for Level 2-CE</a:t>
            </a:r>
            <a:endParaRPr lang="en-US" dirty="0"/>
          </a:p>
        </p:txBody>
      </p:sp>
      <p:sp>
        <p:nvSpPr>
          <p:cNvPr id="3" name="Content Placeholder 2"/>
          <p:cNvSpPr>
            <a:spLocks noGrp="1"/>
          </p:cNvSpPr>
          <p:nvPr>
            <p:ph idx="1"/>
          </p:nvPr>
        </p:nvSpPr>
        <p:spPr/>
        <p:txBody>
          <a:bodyPr/>
          <a:lstStyle/>
          <a:p>
            <a:r>
              <a:rPr lang="en-US" dirty="0" err="1" smtClean="0"/>
              <a:t>Uworld</a:t>
            </a:r>
            <a:endParaRPr lang="en-US" dirty="0" smtClean="0"/>
          </a:p>
          <a:p>
            <a:r>
              <a:rPr lang="en-US" dirty="0" err="1" smtClean="0"/>
              <a:t>Combank</a:t>
            </a:r>
            <a:endParaRPr lang="en-US" dirty="0" smtClean="0"/>
          </a:p>
          <a:p>
            <a:r>
              <a:rPr lang="en-US" dirty="0" err="1" smtClean="0"/>
              <a:t>Comquest</a:t>
            </a:r>
            <a:endParaRPr lang="en-US" dirty="0" smtClean="0"/>
          </a:p>
          <a:p>
            <a:r>
              <a:rPr lang="en-US" dirty="0" smtClean="0"/>
              <a:t>First Aid Step 2/ </a:t>
            </a:r>
            <a:r>
              <a:rPr lang="en-US" dirty="0" err="1" smtClean="0"/>
              <a:t>Fischers</a:t>
            </a:r>
            <a:r>
              <a:rPr lang="en-US" dirty="0" smtClean="0"/>
              <a:t> Book</a:t>
            </a:r>
          </a:p>
          <a:p>
            <a:r>
              <a:rPr lang="en-US" dirty="0" smtClean="0"/>
              <a:t>COMLEX practice exams</a:t>
            </a:r>
          </a:p>
          <a:p>
            <a:r>
              <a:rPr lang="en-US" dirty="0" smtClean="0"/>
              <a:t>PE Exam</a:t>
            </a:r>
            <a:r>
              <a:rPr lang="en-US" dirty="0" smtClean="0">
                <a:sym typeface="Wingdings"/>
              </a:rPr>
              <a:t> JB Review Book</a:t>
            </a:r>
            <a:endParaRPr lang="en-US" dirty="0"/>
          </a:p>
        </p:txBody>
      </p:sp>
    </p:spTree>
    <p:extLst>
      <p:ext uri="{BB962C8B-B14F-4D97-AF65-F5344CB8AC3E}">
        <p14:creationId xmlns:p14="http://schemas.microsoft.com/office/powerpoint/2010/main" val="367025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3yr Rotations</a:t>
            </a:r>
            <a:endParaRPr lang="en-US" dirty="0"/>
          </a:p>
        </p:txBody>
      </p:sp>
      <p:sp>
        <p:nvSpPr>
          <p:cNvPr id="3" name="Content Placeholder 2"/>
          <p:cNvSpPr>
            <a:spLocks noGrp="1"/>
          </p:cNvSpPr>
          <p:nvPr>
            <p:ph idx="1"/>
          </p:nvPr>
        </p:nvSpPr>
        <p:spPr/>
        <p:txBody>
          <a:bodyPr/>
          <a:lstStyle/>
          <a:p>
            <a:r>
              <a:rPr lang="en-US" dirty="0" smtClean="0"/>
              <a:t>Hospital site preferred</a:t>
            </a:r>
            <a:r>
              <a:rPr lang="en-US" dirty="0" smtClean="0">
                <a:sym typeface="Wingdings"/>
              </a:rPr>
              <a:t> Learn the logistics of working with residents and </a:t>
            </a:r>
            <a:r>
              <a:rPr lang="en-US" dirty="0" err="1" smtClean="0">
                <a:sym typeface="Wingdings"/>
              </a:rPr>
              <a:t>attendings</a:t>
            </a:r>
            <a:endParaRPr lang="en-US" dirty="0" smtClean="0">
              <a:sym typeface="Wingdings"/>
            </a:endParaRPr>
          </a:p>
          <a:p>
            <a:r>
              <a:rPr lang="en-US" dirty="0" smtClean="0">
                <a:sym typeface="Wingdings"/>
              </a:rPr>
              <a:t>Largely dependent upon what you put in</a:t>
            </a:r>
          </a:p>
          <a:p>
            <a:r>
              <a:rPr lang="en-US" dirty="0" smtClean="0">
                <a:sym typeface="Wingdings"/>
              </a:rPr>
              <a:t>Schedule Elective + </a:t>
            </a:r>
            <a:r>
              <a:rPr lang="en-US" dirty="0" err="1" smtClean="0">
                <a:sym typeface="Wingdings"/>
              </a:rPr>
              <a:t>Vaction</a:t>
            </a:r>
            <a:r>
              <a:rPr lang="en-US" dirty="0" smtClean="0">
                <a:sym typeface="Wingdings"/>
              </a:rPr>
              <a:t> @ End of year</a:t>
            </a:r>
            <a:endParaRPr lang="en-US" dirty="0"/>
          </a:p>
        </p:txBody>
      </p:sp>
    </p:spTree>
    <p:extLst>
      <p:ext uri="{BB962C8B-B14F-4D97-AF65-F5344CB8AC3E}">
        <p14:creationId xmlns:p14="http://schemas.microsoft.com/office/powerpoint/2010/main" val="1345156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a Residency Specialty</a:t>
            </a:r>
            <a:endParaRPr lang="en-US" dirty="0"/>
          </a:p>
        </p:txBody>
      </p:sp>
      <p:sp>
        <p:nvSpPr>
          <p:cNvPr id="3" name="Content Placeholder 2"/>
          <p:cNvSpPr>
            <a:spLocks noGrp="1"/>
          </p:cNvSpPr>
          <p:nvPr>
            <p:ph idx="1"/>
          </p:nvPr>
        </p:nvSpPr>
        <p:spPr/>
        <p:txBody>
          <a:bodyPr/>
          <a:lstStyle/>
          <a:p>
            <a:r>
              <a:rPr lang="en-US" dirty="0" smtClean="0"/>
              <a:t>Surgical vs. Non-Surgical</a:t>
            </a:r>
          </a:p>
          <a:p>
            <a:r>
              <a:rPr lang="en-US" dirty="0" smtClean="0"/>
              <a:t>Patient Populations</a:t>
            </a:r>
          </a:p>
          <a:p>
            <a:r>
              <a:rPr lang="en-US" dirty="0" smtClean="0"/>
              <a:t>Lifestyle Expectations</a:t>
            </a:r>
          </a:p>
          <a:p>
            <a:r>
              <a:rPr lang="en-US" dirty="0" smtClean="0"/>
              <a:t>Interests vs. Talents</a:t>
            </a:r>
          </a:p>
          <a:p>
            <a:r>
              <a:rPr lang="en-US" dirty="0" smtClean="0"/>
              <a:t>Realism</a:t>
            </a:r>
            <a:endParaRPr lang="en-US" dirty="0"/>
          </a:p>
        </p:txBody>
      </p:sp>
    </p:spTree>
    <p:extLst>
      <p:ext uri="{BB962C8B-B14F-4D97-AF65-F5344CB8AC3E}">
        <p14:creationId xmlns:p14="http://schemas.microsoft.com/office/powerpoint/2010/main" val="5566288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43908</TotalTime>
  <Words>2406</Words>
  <Application>Microsoft Macintosh PowerPoint</Application>
  <PresentationFormat>Widescreen</PresentationFormat>
  <Paragraphs>316</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Calibri</vt:lpstr>
      <vt:lpstr>Calibri Light</vt:lpstr>
      <vt:lpstr>Mangal</vt:lpstr>
      <vt:lpstr>Wingdings</vt:lpstr>
      <vt:lpstr>Arial</vt:lpstr>
      <vt:lpstr>Office Theme</vt:lpstr>
      <vt:lpstr>Preparing for 4th year</vt:lpstr>
      <vt:lpstr>General Objectives:  Ortho Objectives:</vt:lpstr>
      <vt:lpstr>Should I take Step 1??</vt:lpstr>
      <vt:lpstr>Level I/Step I Preparation: General:</vt:lpstr>
      <vt:lpstr>Level I/Step I Preparation: During School Yr</vt:lpstr>
      <vt:lpstr>Level I/Step I Preparation: Dedicated Period</vt:lpstr>
      <vt:lpstr>Preparing for Level 2-CE</vt:lpstr>
      <vt:lpstr>Choosing 3yr Rotations</vt:lpstr>
      <vt:lpstr>Choosing a Residency Specialty</vt:lpstr>
      <vt:lpstr>Setting up Rotations</vt:lpstr>
      <vt:lpstr>Audition Rotation Travel Advice</vt:lpstr>
      <vt:lpstr>Interviews</vt:lpstr>
      <vt:lpstr>Preparing for Interviews</vt:lpstr>
      <vt:lpstr>Pre-Interview Dinner/ Meet &amp; Greet</vt:lpstr>
      <vt:lpstr>Common Questions:</vt:lpstr>
      <vt:lpstr>Tell me about yourself…</vt:lpstr>
      <vt:lpstr>Tell me about yourself… (MAX 5 mins)</vt:lpstr>
      <vt:lpstr>Do you have any questions for us?</vt:lpstr>
      <vt:lpstr>Post-Interview Correspondence</vt:lpstr>
      <vt:lpstr>Thank you letter EXAMPLE:</vt:lpstr>
      <vt:lpstr>Making your Rank List</vt:lpstr>
      <vt:lpstr>Final Advice</vt:lpstr>
      <vt:lpstr>Orthopedic Surgery Advice</vt:lpstr>
      <vt:lpstr>Is Orthopedics For You??</vt:lpstr>
      <vt:lpstr>So…you’ve decided on orthopedics. Now what?</vt:lpstr>
      <vt:lpstr>Preparing for Orthopedics</vt:lpstr>
      <vt:lpstr>Build Your Resume</vt:lpstr>
      <vt:lpstr>3rd Year Elective</vt:lpstr>
      <vt:lpstr>Letters of Recommendations:</vt:lpstr>
      <vt:lpstr>Scheduling Audition Rotations</vt:lpstr>
      <vt:lpstr>Shining on Your Orthopedic Auditions</vt:lpstr>
      <vt:lpstr>Personal Statement</vt:lpstr>
      <vt:lpstr>OR Etiquette</vt:lpstr>
      <vt:lpstr>Interview Practice</vt:lpstr>
      <vt:lpstr>Interview Practice</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Orthopedic Surgery: 4th Year Advice</dc:title>
  <dc:creator>Tyler Tantillo</dc:creator>
  <cp:lastModifiedBy>Tyler Tantillo</cp:lastModifiedBy>
  <cp:revision>43</cp:revision>
  <dcterms:created xsi:type="dcterms:W3CDTF">2017-12-19T13:59:59Z</dcterms:created>
  <dcterms:modified xsi:type="dcterms:W3CDTF">2018-03-29T14:48:40Z</dcterms:modified>
</cp:coreProperties>
</file>