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29F2B4-3F49-47D1-867B-4414DA5B05E4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E74D2-4150-4248-8C03-76B46BB3C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661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44F42-22A9-4266-80DC-95F23054168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836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44F42-22A9-4266-80DC-95F23054168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74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44F42-22A9-4266-80DC-95F23054168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57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44F42-22A9-4266-80DC-95F23054168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06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44F42-22A9-4266-80DC-95F23054168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39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44F42-22A9-4266-80DC-95F23054168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219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44F42-22A9-4266-80DC-95F23054168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7080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44F42-22A9-4266-80DC-95F23054168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72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5138-4538-4C44-9B38-071944D7DC45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F47F-7851-44E7-B9E4-2910C9708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45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5138-4538-4C44-9B38-071944D7DC45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F47F-7851-44E7-B9E4-2910C9708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2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5138-4538-4C44-9B38-071944D7DC45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F47F-7851-44E7-B9E4-2910C9708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83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5138-4538-4C44-9B38-071944D7DC45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F47F-7851-44E7-B9E4-2910C9708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14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5138-4538-4C44-9B38-071944D7DC45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F47F-7851-44E7-B9E4-2910C9708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557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5138-4538-4C44-9B38-071944D7DC45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F47F-7851-44E7-B9E4-2910C9708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32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5138-4538-4C44-9B38-071944D7DC45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F47F-7851-44E7-B9E4-2910C9708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69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5138-4538-4C44-9B38-071944D7DC45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F47F-7851-44E7-B9E4-2910C9708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18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5138-4538-4C44-9B38-071944D7DC45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F47F-7851-44E7-B9E4-2910C9708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39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5138-4538-4C44-9B38-071944D7DC45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F47F-7851-44E7-B9E4-2910C9708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0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5138-4538-4C44-9B38-071944D7DC45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F47F-7851-44E7-B9E4-2910C9708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629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35138-4538-4C44-9B38-071944D7DC45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1F47F-7851-44E7-B9E4-2910C9708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4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Foramina </a:t>
            </a:r>
            <a:r>
              <a:rPr lang="en-US" smtClean="0"/>
              <a:t>of skull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148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13118" y="25870"/>
            <a:ext cx="6502400" cy="1143000"/>
          </a:xfrm>
        </p:spPr>
        <p:txBody>
          <a:bodyPr/>
          <a:lstStyle/>
          <a:p>
            <a:r>
              <a:rPr lang="en-US" dirty="0" smtClean="0"/>
              <a:t>Cranial base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41156" y="1460500"/>
            <a:ext cx="60579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spine of the sphenoid</a:t>
            </a:r>
          </a:p>
          <a:p>
            <a:r>
              <a:rPr lang="en-US" dirty="0" err="1" smtClean="0"/>
              <a:t>Petrous</a:t>
            </a:r>
            <a:r>
              <a:rPr lang="en-US" dirty="0" smtClean="0"/>
              <a:t> part of the temporal bone </a:t>
            </a:r>
          </a:p>
          <a:p>
            <a:r>
              <a:rPr lang="en-US" dirty="0" err="1" smtClean="0"/>
              <a:t>mandibular</a:t>
            </a:r>
            <a:r>
              <a:rPr lang="en-US" dirty="0" smtClean="0"/>
              <a:t> fossae</a:t>
            </a:r>
          </a:p>
          <a:p>
            <a:r>
              <a:rPr lang="en-US" dirty="0" smtClean="0"/>
              <a:t>occipital bone</a:t>
            </a:r>
          </a:p>
          <a:p>
            <a:r>
              <a:rPr lang="en-US" dirty="0" smtClean="0"/>
              <a:t>occipital </a:t>
            </a:r>
            <a:r>
              <a:rPr lang="en-US" dirty="0" err="1" smtClean="0"/>
              <a:t>condyles</a:t>
            </a:r>
            <a:endParaRPr lang="en-US" dirty="0" smtClean="0"/>
          </a:p>
          <a:p>
            <a:r>
              <a:rPr lang="en-US" dirty="0" smtClean="0"/>
              <a:t>Jugular foramen</a:t>
            </a:r>
          </a:p>
          <a:p>
            <a:r>
              <a:rPr lang="en-US" dirty="0" smtClean="0"/>
              <a:t>Carotid canal</a:t>
            </a:r>
          </a:p>
          <a:p>
            <a:r>
              <a:rPr lang="en-US" dirty="0" smtClean="0"/>
              <a:t>Stylomastoid foramen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628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se of sku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8500" y="352425"/>
            <a:ext cx="10795000" cy="615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30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se of skull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26945" y="0"/>
            <a:ext cx="81650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093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5100" y="127000"/>
            <a:ext cx="5676900" cy="1143000"/>
          </a:xfrm>
        </p:spPr>
        <p:txBody>
          <a:bodyPr>
            <a:normAutofit/>
          </a:bodyPr>
          <a:lstStyle/>
          <a:p>
            <a:r>
              <a:rPr lang="en-US" sz="2833" dirty="0"/>
              <a:t>Internal Features of Base of Skull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2137" y="1587500"/>
            <a:ext cx="6883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Divided into anterior, middle, and posterior cranial </a:t>
            </a:r>
            <a:r>
              <a:rPr lang="en-US" dirty="0" err="1" smtClean="0"/>
              <a:t>fossae</a:t>
            </a:r>
            <a:r>
              <a:rPr lang="en-US" dirty="0" smtClean="0"/>
              <a:t> </a:t>
            </a:r>
          </a:p>
          <a:p>
            <a:r>
              <a:rPr lang="en-US" dirty="0" smtClean="0"/>
              <a:t>Anterior cranial </a:t>
            </a:r>
            <a:r>
              <a:rPr lang="en-US" dirty="0" err="1" smtClean="0"/>
              <a:t>fossa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Contains frontal lobe of brain </a:t>
            </a:r>
          </a:p>
          <a:p>
            <a:pPr lvl="1"/>
            <a:r>
              <a:rPr lang="en-US" dirty="0" smtClean="0"/>
              <a:t>Formed by frontal bone </a:t>
            </a:r>
            <a:r>
              <a:rPr lang="en-US" dirty="0" err="1" smtClean="0"/>
              <a:t>anteriorly</a:t>
            </a:r>
            <a:r>
              <a:rPr lang="en-US" dirty="0" smtClean="0"/>
              <a:t>, </a:t>
            </a:r>
            <a:r>
              <a:rPr lang="en-US" dirty="0" err="1" smtClean="0"/>
              <a:t>ethmoid</a:t>
            </a:r>
            <a:r>
              <a:rPr lang="en-US" dirty="0" smtClean="0"/>
              <a:t> bone medially, and lesser wing of sphenoid posteriorly </a:t>
            </a:r>
          </a:p>
          <a:p>
            <a:pPr lvl="1"/>
            <a:r>
              <a:rPr lang="en-US" dirty="0" smtClean="0"/>
              <a:t>Features </a:t>
            </a:r>
          </a:p>
          <a:p>
            <a:pPr lvl="2"/>
            <a:r>
              <a:rPr lang="en-US" dirty="0" smtClean="0"/>
              <a:t>Frontal crest—midline bony extension of frontal bone </a:t>
            </a:r>
          </a:p>
          <a:p>
            <a:pPr lvl="2"/>
            <a:r>
              <a:rPr lang="en-US" dirty="0" smtClean="0"/>
              <a:t>Foramen </a:t>
            </a:r>
            <a:r>
              <a:rPr lang="en-US" dirty="0" err="1" smtClean="0"/>
              <a:t>cecum</a:t>
            </a:r>
            <a:r>
              <a:rPr lang="en-US" dirty="0" smtClean="0"/>
              <a:t>—foramen at base of frontal crest </a:t>
            </a:r>
          </a:p>
          <a:p>
            <a:pPr lvl="2"/>
            <a:r>
              <a:rPr lang="en-US" dirty="0" err="1" smtClean="0"/>
              <a:t>Crista</a:t>
            </a:r>
            <a:r>
              <a:rPr lang="en-US" dirty="0" smtClean="0"/>
              <a:t> </a:t>
            </a:r>
            <a:r>
              <a:rPr lang="en-US" dirty="0" err="1" smtClean="0"/>
              <a:t>galli</a:t>
            </a:r>
            <a:r>
              <a:rPr lang="en-US" dirty="0" smtClean="0"/>
              <a:t>—Midline ridge of bone from </a:t>
            </a:r>
            <a:r>
              <a:rPr lang="en-US" dirty="0" err="1" smtClean="0"/>
              <a:t>ethmoid</a:t>
            </a:r>
            <a:r>
              <a:rPr lang="en-US" dirty="0" smtClean="0"/>
              <a:t> posterior to foramen </a:t>
            </a:r>
            <a:r>
              <a:rPr lang="en-US" dirty="0" err="1" smtClean="0"/>
              <a:t>cecum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Cribriform</a:t>
            </a:r>
            <a:r>
              <a:rPr lang="en-US" dirty="0" smtClean="0"/>
              <a:t> plate—Thin, sieve-like plate of bone on either side of </a:t>
            </a:r>
            <a:r>
              <a:rPr lang="en-US" dirty="0" err="1" smtClean="0"/>
              <a:t>crista</a:t>
            </a:r>
            <a:r>
              <a:rPr lang="en-US" dirty="0" smtClean="0"/>
              <a:t> </a:t>
            </a:r>
            <a:r>
              <a:rPr lang="en-US" dirty="0" err="1" smtClean="0"/>
              <a:t>galli</a:t>
            </a:r>
            <a:r>
              <a:rPr lang="en-US" dirty="0" smtClean="0"/>
              <a:t>, which transmits olfactory nerves from nasal cavity to olfactory bulbs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518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56489" y="0"/>
            <a:ext cx="6121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Middle cranial </a:t>
            </a:r>
            <a:r>
              <a:rPr lang="en-US" dirty="0" err="1" smtClean="0"/>
              <a:t>fossa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0" y="1600200"/>
            <a:ext cx="6858000" cy="50673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Contains temporal lobe, hypothalamus, and pituitary gland </a:t>
            </a:r>
          </a:p>
          <a:p>
            <a:r>
              <a:rPr lang="en-US" dirty="0" smtClean="0"/>
              <a:t>Formed by greater wing and body of sphenoid, </a:t>
            </a:r>
            <a:r>
              <a:rPr lang="en-US" dirty="0" err="1" smtClean="0"/>
              <a:t>petrous</a:t>
            </a:r>
            <a:r>
              <a:rPr lang="en-US" dirty="0" smtClean="0"/>
              <a:t> temporal bone, lesser wing sphenoid </a:t>
            </a:r>
          </a:p>
          <a:p>
            <a:r>
              <a:rPr lang="en-US" dirty="0" smtClean="0"/>
              <a:t>Features </a:t>
            </a:r>
          </a:p>
          <a:p>
            <a:pPr lvl="1"/>
            <a:r>
              <a:rPr lang="en-US" dirty="0" err="1" smtClean="0"/>
              <a:t>Sella</a:t>
            </a:r>
            <a:r>
              <a:rPr lang="en-US" dirty="0" smtClean="0"/>
              <a:t> </a:t>
            </a:r>
            <a:r>
              <a:rPr lang="en-US" dirty="0" err="1" smtClean="0"/>
              <a:t>turcica</a:t>
            </a:r>
            <a:r>
              <a:rPr lang="en-US" dirty="0" smtClean="0"/>
              <a:t>—central depression in body of sphenoid for pituitary gland </a:t>
            </a:r>
          </a:p>
          <a:p>
            <a:pPr lvl="1"/>
            <a:r>
              <a:rPr lang="en-US" dirty="0" err="1" smtClean="0"/>
              <a:t>Tuberculum</a:t>
            </a:r>
            <a:r>
              <a:rPr lang="en-US" dirty="0" smtClean="0"/>
              <a:t> </a:t>
            </a:r>
            <a:r>
              <a:rPr lang="en-US" dirty="0" err="1" smtClean="0"/>
              <a:t>sellae</a:t>
            </a:r>
            <a:r>
              <a:rPr lang="en-US" dirty="0" smtClean="0"/>
              <a:t>—Swelling anterior to </a:t>
            </a:r>
            <a:r>
              <a:rPr lang="en-US" dirty="0" err="1" smtClean="0"/>
              <a:t>sella</a:t>
            </a:r>
            <a:r>
              <a:rPr lang="en-US" dirty="0" smtClean="0"/>
              <a:t> </a:t>
            </a:r>
            <a:r>
              <a:rPr lang="en-US" dirty="0" err="1" smtClean="0"/>
              <a:t>turcica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Dorsum </a:t>
            </a:r>
            <a:r>
              <a:rPr lang="en-US" dirty="0" err="1" smtClean="0"/>
              <a:t>sellae</a:t>
            </a:r>
            <a:r>
              <a:rPr lang="en-US" dirty="0" smtClean="0"/>
              <a:t>—crest on body of sphenoid posterior to </a:t>
            </a:r>
            <a:r>
              <a:rPr lang="en-US" dirty="0" err="1" smtClean="0"/>
              <a:t>sella</a:t>
            </a:r>
            <a:r>
              <a:rPr lang="en-US" dirty="0" smtClean="0"/>
              <a:t> </a:t>
            </a:r>
            <a:r>
              <a:rPr lang="en-US" dirty="0" err="1" smtClean="0"/>
              <a:t>turcica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Anterior </a:t>
            </a:r>
            <a:r>
              <a:rPr lang="en-US" dirty="0" err="1" smtClean="0"/>
              <a:t>clinoid</a:t>
            </a:r>
            <a:r>
              <a:rPr lang="en-US" dirty="0" smtClean="0"/>
              <a:t> processes—medial projections of lesser wings of sphenoid bones </a:t>
            </a:r>
          </a:p>
          <a:p>
            <a:pPr lvl="1"/>
            <a:r>
              <a:rPr lang="en-US" dirty="0" smtClean="0"/>
              <a:t>Posterior </a:t>
            </a:r>
            <a:r>
              <a:rPr lang="en-US" dirty="0" err="1" smtClean="0"/>
              <a:t>clinoid</a:t>
            </a:r>
            <a:r>
              <a:rPr lang="en-US" dirty="0" smtClean="0"/>
              <a:t> processes—swelling at either end of dorsum </a:t>
            </a:r>
            <a:r>
              <a:rPr lang="en-US" dirty="0" err="1" smtClean="0"/>
              <a:t>sellae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Foramen </a:t>
            </a:r>
            <a:r>
              <a:rPr lang="en-US" dirty="0" err="1" smtClean="0"/>
              <a:t>lacerum</a:t>
            </a:r>
            <a:r>
              <a:rPr lang="en-US" dirty="0" smtClean="0"/>
              <a:t> (one on each side)—jagged opening closed by plate of cartilage in life, transmits nothing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072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880100" y="-2352"/>
            <a:ext cx="6311900" cy="1143000"/>
          </a:xfrm>
        </p:spPr>
        <p:txBody>
          <a:bodyPr/>
          <a:lstStyle/>
          <a:p>
            <a:r>
              <a:rPr lang="en-US" dirty="0" smtClean="0"/>
              <a:t>Posterior cranial </a:t>
            </a:r>
            <a:r>
              <a:rPr lang="en-US" dirty="0" err="1" smtClean="0"/>
              <a:t>fossa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78500" y="1714500"/>
            <a:ext cx="6311900" cy="50165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Contains cerebellum, </a:t>
            </a:r>
            <a:r>
              <a:rPr lang="en-US" dirty="0" err="1" smtClean="0"/>
              <a:t>pons</a:t>
            </a:r>
            <a:r>
              <a:rPr lang="en-US" dirty="0" smtClean="0"/>
              <a:t>, and medulla oblongata </a:t>
            </a:r>
          </a:p>
          <a:p>
            <a:r>
              <a:rPr lang="en-US" dirty="0" smtClean="0"/>
              <a:t>Composed of largely of occipital bone, body of sphenoid, </a:t>
            </a:r>
            <a:r>
              <a:rPr lang="en-US" dirty="0" err="1" smtClean="0"/>
              <a:t>petrous</a:t>
            </a:r>
            <a:r>
              <a:rPr lang="en-US" dirty="0" smtClean="0"/>
              <a:t>, and mastoid parts of temporal bone </a:t>
            </a:r>
          </a:p>
          <a:p>
            <a:r>
              <a:rPr lang="en-US" dirty="0" smtClean="0"/>
              <a:t>Features </a:t>
            </a:r>
          </a:p>
          <a:p>
            <a:pPr lvl="1"/>
            <a:r>
              <a:rPr lang="en-US" dirty="0" smtClean="0"/>
              <a:t>Foramen magnum—transmits spinal cord </a:t>
            </a:r>
          </a:p>
          <a:p>
            <a:pPr lvl="1"/>
            <a:r>
              <a:rPr lang="en-US" dirty="0" smtClean="0"/>
              <a:t>Internal occipital crest—divides posterior </a:t>
            </a:r>
            <a:r>
              <a:rPr lang="en-US" dirty="0" err="1" smtClean="0"/>
              <a:t>fossa</a:t>
            </a:r>
            <a:r>
              <a:rPr lang="en-US" dirty="0" smtClean="0"/>
              <a:t> into two lateral </a:t>
            </a:r>
            <a:r>
              <a:rPr lang="en-US" dirty="0" err="1" smtClean="0"/>
              <a:t>cerebellar</a:t>
            </a:r>
            <a:r>
              <a:rPr lang="en-US" dirty="0" smtClean="0"/>
              <a:t> </a:t>
            </a:r>
            <a:r>
              <a:rPr lang="en-US" dirty="0" err="1" smtClean="0"/>
              <a:t>fossae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Grooves for transverse and sigmoid </a:t>
            </a:r>
            <a:r>
              <a:rPr lang="en-US" dirty="0" err="1" smtClean="0"/>
              <a:t>dural</a:t>
            </a:r>
            <a:r>
              <a:rPr lang="en-US" dirty="0" smtClean="0"/>
              <a:t> venous sinuses </a:t>
            </a:r>
          </a:p>
          <a:p>
            <a:pPr lvl="1"/>
            <a:r>
              <a:rPr lang="en-US" dirty="0" smtClean="0"/>
              <a:t>Jugular foramen—transmits sigmoid sinus (internal jugular vein, and several cranial nerves </a:t>
            </a:r>
          </a:p>
          <a:p>
            <a:pPr lvl="1"/>
            <a:r>
              <a:rPr lang="en-US" dirty="0" smtClean="0"/>
              <a:t>Internal acoustic </a:t>
            </a:r>
            <a:r>
              <a:rPr lang="en-US" dirty="0" err="1" smtClean="0"/>
              <a:t>meatus</a:t>
            </a:r>
            <a:r>
              <a:rPr lang="en-US" dirty="0" smtClean="0"/>
              <a:t>—anterior and superior to jugular foramen, transmits facial and </a:t>
            </a:r>
            <a:r>
              <a:rPr lang="en-US" dirty="0" err="1" smtClean="0"/>
              <a:t>vestibulocochlear</a:t>
            </a:r>
            <a:r>
              <a:rPr lang="en-US" dirty="0" smtClean="0"/>
              <a:t> nerves (CN VII and CN VIII) </a:t>
            </a:r>
          </a:p>
          <a:p>
            <a:pPr lvl="1"/>
            <a:r>
              <a:rPr lang="en-US" dirty="0" smtClean="0"/>
              <a:t>Hypoglossal canal—</a:t>
            </a:r>
            <a:r>
              <a:rPr lang="en-US" dirty="0" err="1" smtClean="0"/>
              <a:t>anterolateral</a:t>
            </a:r>
            <a:r>
              <a:rPr lang="en-US" dirty="0" smtClean="0"/>
              <a:t> and superior to foramen magnum, transmits hypoglossal nerve (CN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66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12395200" cy="652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1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1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31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Opening</a:t>
                      </a:r>
                      <a:endParaRPr lang="en-US" sz="1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Bone</a:t>
                      </a:r>
                      <a:endParaRPr lang="en-US" sz="1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/>
                        <a:t>Structures Transmitted</a:t>
                      </a:r>
                      <a:endParaRPr lang="en-US" sz="180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9640">
                <a:tc>
                  <a:txBody>
                    <a:bodyPr/>
                    <a:lstStyle/>
                    <a:p>
                      <a:r>
                        <a:rPr lang="en-US" sz="1800"/>
                        <a:t>Optic canal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Lesser wing sphenoid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Optic nerve</a:t>
                      </a:r>
                      <a:br>
                        <a:rPr lang="en-US" sz="1800"/>
                      </a:br>
                      <a:r>
                        <a:rPr lang="en-US" sz="1800"/>
                        <a:t>Ophthalmic artery</a:t>
                      </a:r>
                      <a:br>
                        <a:rPr lang="en-US" sz="1800"/>
                      </a:br>
                      <a:r>
                        <a:rPr lang="en-US" sz="1800"/>
                        <a:t>Sympathetic plexus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7240">
                <a:tc>
                  <a:txBody>
                    <a:bodyPr/>
                    <a:lstStyle/>
                    <a:p>
                      <a:r>
                        <a:rPr lang="en-US" sz="1800"/>
                        <a:t>Superior orbital fissure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Greater and lesser wings sphenoid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Lacrimal nerve (V</a:t>
                      </a:r>
                      <a:r>
                        <a:rPr lang="en-US" sz="1800" baseline="-25000"/>
                        <a:t>1</a:t>
                      </a:r>
                      <a:r>
                        <a:rPr lang="en-US" sz="1800"/>
                        <a:t>)</a:t>
                      </a:r>
                      <a:br>
                        <a:rPr lang="en-US" sz="1800"/>
                      </a:br>
                      <a:r>
                        <a:rPr lang="en-US" sz="1800"/>
                        <a:t>Frontal nerve (V</a:t>
                      </a:r>
                      <a:r>
                        <a:rPr lang="en-US" sz="1800" baseline="-25000"/>
                        <a:t>1</a:t>
                      </a:r>
                      <a:r>
                        <a:rPr lang="en-US" sz="1800"/>
                        <a:t>)</a:t>
                      </a:r>
                      <a:br>
                        <a:rPr lang="en-US" sz="1800"/>
                      </a:br>
                      <a:r>
                        <a:rPr lang="en-US" sz="1800"/>
                        <a:t>Trochlear nerve (IV)</a:t>
                      </a:r>
                      <a:br>
                        <a:rPr lang="en-US" sz="1800"/>
                      </a:br>
                      <a:r>
                        <a:rPr lang="en-US" sz="1800"/>
                        <a:t>Oculomotor nerve (III)</a:t>
                      </a:r>
                      <a:br>
                        <a:rPr lang="en-US" sz="1800"/>
                      </a:br>
                      <a:r>
                        <a:rPr lang="en-US" sz="1800"/>
                        <a:t>Abducent nerve (VI)</a:t>
                      </a:r>
                      <a:br>
                        <a:rPr lang="en-US" sz="1800"/>
                      </a:br>
                      <a:r>
                        <a:rPr lang="en-US" sz="1800"/>
                        <a:t>Nasociliary nerve (V</a:t>
                      </a:r>
                      <a:r>
                        <a:rPr lang="en-US" sz="1800" baseline="-25000"/>
                        <a:t>1</a:t>
                      </a:r>
                      <a:r>
                        <a:rPr lang="en-US" sz="1800"/>
                        <a:t>)</a:t>
                      </a:r>
                      <a:br>
                        <a:rPr lang="en-US" sz="1800"/>
                      </a:br>
                      <a:r>
                        <a:rPr lang="en-US" sz="1800"/>
                        <a:t>Superior ophthalmic vein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0080">
                <a:tc>
                  <a:txBody>
                    <a:bodyPr/>
                    <a:lstStyle/>
                    <a:p>
                      <a:r>
                        <a:rPr lang="en-US" sz="1800"/>
                        <a:t>Inferior orbital fissure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Between zygomatic and greater wing of sphenoid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Infraorbital</a:t>
                      </a:r>
                      <a:r>
                        <a:rPr lang="en-US" sz="1800" dirty="0"/>
                        <a:t> vein</a:t>
                      </a:r>
                      <a:br>
                        <a:rPr lang="en-US" sz="1800" dirty="0"/>
                      </a:br>
                      <a:r>
                        <a:rPr lang="en-US" sz="1800" dirty="0" err="1"/>
                        <a:t>Infraorbital</a:t>
                      </a:r>
                      <a:r>
                        <a:rPr lang="en-US" sz="1800" dirty="0"/>
                        <a:t> artery</a:t>
                      </a:r>
                      <a:br>
                        <a:rPr lang="en-US" sz="1800" dirty="0"/>
                      </a:br>
                      <a:r>
                        <a:rPr lang="en-US" sz="1800" dirty="0" err="1"/>
                        <a:t>Infraorbital</a:t>
                      </a:r>
                      <a:r>
                        <a:rPr lang="en-US" sz="1800" dirty="0"/>
                        <a:t> nerve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17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0" y="-828040"/>
          <a:ext cx="12192000" cy="743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r>
                        <a:rPr lang="en-US" sz="2000" dirty="0"/>
                        <a:t>Foramen </a:t>
                      </a:r>
                      <a:r>
                        <a:rPr lang="en-US" sz="2000" dirty="0" err="1"/>
                        <a:t>spinosum</a:t>
                      </a:r>
                      <a:endParaRPr lang="en-US" sz="2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Greater wing of sphenoid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Middle meningeal artery and vein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2000" dirty="0"/>
                        <a:t>Foramen </a:t>
                      </a:r>
                      <a:r>
                        <a:rPr lang="en-US" sz="2000" dirty="0" err="1"/>
                        <a:t>rotundum</a:t>
                      </a:r>
                      <a:endParaRPr lang="en-US" sz="2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Greater wing of sphenoid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Maxillary division trigeminal nerve (V3)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2000"/>
                        <a:t>Foramen ovale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Greater wing of sphenoid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Mandibular</a:t>
                      </a:r>
                      <a:r>
                        <a:rPr lang="en-US" sz="2000" dirty="0"/>
                        <a:t> division trigeminal nerve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Lesser </a:t>
                      </a:r>
                      <a:r>
                        <a:rPr lang="en-US" sz="2000" dirty="0" err="1"/>
                        <a:t>petrosal</a:t>
                      </a:r>
                      <a:r>
                        <a:rPr lang="en-US" sz="2000" dirty="0"/>
                        <a:t> nerve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r>
                        <a:rPr lang="en-US" sz="2000"/>
                        <a:t>Foramen lacerum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Between petrous part temporal bone and sphenoid bone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artery of </a:t>
                      </a:r>
                      <a:r>
                        <a:rPr lang="en-US" sz="2000" dirty="0" err="1" smtClean="0"/>
                        <a:t>pterygoid</a:t>
                      </a:r>
                      <a:r>
                        <a:rPr lang="en-US" sz="2000" dirty="0" smtClean="0"/>
                        <a:t> canal, the nerve of </a:t>
                      </a:r>
                      <a:r>
                        <a:rPr lang="en-US" sz="2000" dirty="0" err="1" smtClean="0"/>
                        <a:t>pterygoid</a:t>
                      </a:r>
                      <a:r>
                        <a:rPr lang="en-US" sz="2000" dirty="0" smtClean="0"/>
                        <a:t> canal and some venous drainage also pass through the foramen </a:t>
                      </a:r>
                      <a:r>
                        <a:rPr lang="en-US" sz="2000" dirty="0" err="1" smtClean="0"/>
                        <a:t>lacerum</a:t>
                      </a:r>
                      <a:endParaRPr lang="en-US" sz="20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10640">
                <a:tc>
                  <a:txBody>
                    <a:bodyPr/>
                    <a:lstStyle/>
                    <a:p>
                      <a:r>
                        <a:rPr lang="en-US" sz="2000"/>
                        <a:t>Foramen magnum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Occipital bone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Medulla oblongata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Vertebral artery</a:t>
                      </a:r>
                      <a:br>
                        <a:rPr lang="en-US" sz="2000" dirty="0"/>
                      </a:br>
                      <a:r>
                        <a:rPr lang="en-US" sz="2000" dirty="0" err="1"/>
                        <a:t>Meninges</a:t>
                      </a:r>
                      <a:r>
                        <a:rPr lang="en-US" sz="2000" dirty="0"/>
                        <a:t/>
                      </a:r>
                      <a:br>
                        <a:rPr lang="en-US" sz="2000" dirty="0"/>
                      </a:br>
                      <a:r>
                        <a:rPr lang="en-US" sz="2000" dirty="0"/>
                        <a:t>Spinal roots of accessory nerve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r>
                        <a:rPr lang="en-US" sz="2000"/>
                        <a:t>Hypoglossal canal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Occipital bone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Hypoglossal nerve (XII)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0240">
                <a:tc>
                  <a:txBody>
                    <a:bodyPr/>
                    <a:lstStyle/>
                    <a:p>
                      <a:r>
                        <a:rPr lang="en-US" sz="2000"/>
                        <a:t>Jugular foramen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Between petrous part temporal bone and occipital bone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Glossopharyngeal nerve (IX)</a:t>
                      </a:r>
                      <a:br>
                        <a:rPr lang="en-US" sz="2000" dirty="0"/>
                      </a:br>
                      <a:r>
                        <a:rPr lang="en-US" sz="2000" dirty="0" err="1"/>
                        <a:t>Vagus</a:t>
                      </a:r>
                      <a:r>
                        <a:rPr lang="en-US" sz="2000" dirty="0"/>
                        <a:t> nerve (X)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Accessory nerve (XI)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Inferior </a:t>
                      </a:r>
                      <a:r>
                        <a:rPr lang="en-US" sz="2000" dirty="0" err="1"/>
                        <a:t>petrosal</a:t>
                      </a:r>
                      <a:r>
                        <a:rPr lang="en-US" sz="2000" dirty="0"/>
                        <a:t> sinus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Sigmoid sinus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Posterior meningeal artery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r>
                        <a:rPr lang="en-US" sz="2000"/>
                        <a:t>Internal acoustic meatus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Petrous part temporal bone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Vestibulocochlear</a:t>
                      </a:r>
                      <a:r>
                        <a:rPr lang="en-US" sz="2000" dirty="0"/>
                        <a:t> nerve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Facial nerve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Labyrinthine 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76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458</Words>
  <Application>Microsoft Office PowerPoint</Application>
  <PresentationFormat>Widescreen</PresentationFormat>
  <Paragraphs>84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Foramina of skull</vt:lpstr>
      <vt:lpstr>Cranial base</vt:lpstr>
      <vt:lpstr>PowerPoint Presentation</vt:lpstr>
      <vt:lpstr>PowerPoint Presentation</vt:lpstr>
      <vt:lpstr>Internal Features of Base of Skull </vt:lpstr>
      <vt:lpstr>Middle cranial fossa</vt:lpstr>
      <vt:lpstr>Posterior cranial fossa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Foramina of skull</dc:title>
  <dc:creator>Sushama Rich</dc:creator>
  <cp:lastModifiedBy>Sushama Rich</cp:lastModifiedBy>
  <cp:revision>1</cp:revision>
  <dcterms:created xsi:type="dcterms:W3CDTF">2018-01-26T15:12:19Z</dcterms:created>
  <dcterms:modified xsi:type="dcterms:W3CDTF">2018-01-26T15:12:31Z</dcterms:modified>
</cp:coreProperties>
</file>