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13D1-BC22-4C5E-9D3C-025F37F3DFC7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7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AE0-2EC1-48B1-9245-56E540E1AE52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43567" y="330200"/>
            <a:ext cx="4387851" cy="702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5785" y="330200"/>
            <a:ext cx="12964583" cy="702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93C4-04C2-4314-928F-0CE5B5879019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2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490E-B240-4508-983B-49AE42BB23D6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3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17">
                <a:solidFill>
                  <a:schemeClr val="tx1">
                    <a:tint val="75000"/>
                  </a:schemeClr>
                </a:solidFill>
              </a:defRPr>
            </a:lvl1pPr>
            <a:lvl2pPr marL="544237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1088473" indent="0">
              <a:buNone/>
              <a:defRPr sz="1917">
                <a:solidFill>
                  <a:schemeClr val="tx1">
                    <a:tint val="75000"/>
                  </a:schemeClr>
                </a:solidFill>
              </a:defRPr>
            </a:lvl3pPr>
            <a:lvl4pPr marL="163271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4pPr>
            <a:lvl5pPr marL="2176947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5pPr>
            <a:lvl6pPr marL="2721184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6pPr>
            <a:lvl7pPr marL="326542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7pPr>
            <a:lvl8pPr marL="3809657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8pPr>
            <a:lvl9pPr marL="4353894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B0C-30F7-4A7E-92D9-140DB936220D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5785" y="1920875"/>
            <a:ext cx="8676216" cy="5430838"/>
          </a:xfrm>
        </p:spPr>
        <p:txBody>
          <a:bodyPr/>
          <a:lstStyle>
            <a:lvl1pPr>
              <a:defRPr sz="3333"/>
            </a:lvl1pPr>
            <a:lvl2pPr>
              <a:defRPr sz="2833"/>
            </a:lvl2pPr>
            <a:lvl3pPr>
              <a:defRPr sz="2417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55201" y="1920875"/>
            <a:ext cx="8676218" cy="5430838"/>
          </a:xfrm>
        </p:spPr>
        <p:txBody>
          <a:bodyPr/>
          <a:lstStyle>
            <a:lvl1pPr>
              <a:defRPr sz="3333"/>
            </a:lvl1pPr>
            <a:lvl2pPr>
              <a:defRPr sz="2833"/>
            </a:lvl2pPr>
            <a:lvl3pPr>
              <a:defRPr sz="2417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4142-AE49-4E14-A194-1F61F01DA10D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7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833" b="1"/>
            </a:lvl1pPr>
            <a:lvl2pPr marL="544237" indent="0">
              <a:buNone/>
              <a:defRPr sz="2417" b="1"/>
            </a:lvl2pPr>
            <a:lvl3pPr marL="1088473" indent="0">
              <a:buNone/>
              <a:defRPr sz="2167" b="1"/>
            </a:lvl3pPr>
            <a:lvl4pPr marL="1632711" indent="0">
              <a:buNone/>
              <a:defRPr sz="1917" b="1"/>
            </a:lvl4pPr>
            <a:lvl5pPr marL="2176947" indent="0">
              <a:buNone/>
              <a:defRPr sz="1917" b="1"/>
            </a:lvl5pPr>
            <a:lvl6pPr marL="2721184" indent="0">
              <a:buNone/>
              <a:defRPr sz="1917" b="1"/>
            </a:lvl6pPr>
            <a:lvl7pPr marL="3265420" indent="0">
              <a:buNone/>
              <a:defRPr sz="1917" b="1"/>
            </a:lvl7pPr>
            <a:lvl8pPr marL="3809657" indent="0">
              <a:buNone/>
              <a:defRPr sz="1917" b="1"/>
            </a:lvl8pPr>
            <a:lvl9pPr marL="4353894" indent="0">
              <a:buNone/>
              <a:defRPr sz="19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833"/>
            </a:lvl1pPr>
            <a:lvl2pPr>
              <a:defRPr sz="2417"/>
            </a:lvl2pPr>
            <a:lvl3pPr>
              <a:defRPr sz="2167"/>
            </a:lvl3pPr>
            <a:lvl4pPr>
              <a:defRPr sz="1917"/>
            </a:lvl4pPr>
            <a:lvl5pPr>
              <a:defRPr sz="1917"/>
            </a:lvl5pPr>
            <a:lvl6pPr>
              <a:defRPr sz="1917"/>
            </a:lvl6pPr>
            <a:lvl7pPr>
              <a:defRPr sz="1917"/>
            </a:lvl7pPr>
            <a:lvl8pPr>
              <a:defRPr sz="1917"/>
            </a:lvl8pPr>
            <a:lvl9pPr>
              <a:defRPr sz="19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33" b="1"/>
            </a:lvl1pPr>
            <a:lvl2pPr marL="544237" indent="0">
              <a:buNone/>
              <a:defRPr sz="2417" b="1"/>
            </a:lvl2pPr>
            <a:lvl3pPr marL="1088473" indent="0">
              <a:buNone/>
              <a:defRPr sz="2167" b="1"/>
            </a:lvl3pPr>
            <a:lvl4pPr marL="1632711" indent="0">
              <a:buNone/>
              <a:defRPr sz="1917" b="1"/>
            </a:lvl4pPr>
            <a:lvl5pPr marL="2176947" indent="0">
              <a:buNone/>
              <a:defRPr sz="1917" b="1"/>
            </a:lvl5pPr>
            <a:lvl6pPr marL="2721184" indent="0">
              <a:buNone/>
              <a:defRPr sz="1917" b="1"/>
            </a:lvl6pPr>
            <a:lvl7pPr marL="3265420" indent="0">
              <a:buNone/>
              <a:defRPr sz="1917" b="1"/>
            </a:lvl7pPr>
            <a:lvl8pPr marL="3809657" indent="0">
              <a:buNone/>
              <a:defRPr sz="1917" b="1"/>
            </a:lvl8pPr>
            <a:lvl9pPr marL="4353894" indent="0">
              <a:buNone/>
              <a:defRPr sz="19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33"/>
            </a:lvl1pPr>
            <a:lvl2pPr>
              <a:defRPr sz="2417"/>
            </a:lvl2pPr>
            <a:lvl3pPr>
              <a:defRPr sz="2167"/>
            </a:lvl3pPr>
            <a:lvl4pPr>
              <a:defRPr sz="1917"/>
            </a:lvl4pPr>
            <a:lvl5pPr>
              <a:defRPr sz="1917"/>
            </a:lvl5pPr>
            <a:lvl6pPr>
              <a:defRPr sz="1917"/>
            </a:lvl6pPr>
            <a:lvl7pPr>
              <a:defRPr sz="1917"/>
            </a:lvl7pPr>
            <a:lvl8pPr>
              <a:defRPr sz="1917"/>
            </a:lvl8pPr>
            <a:lvl9pPr>
              <a:defRPr sz="19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3984-3E50-4AA3-A437-BEBC4B7020C9}" type="datetime1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6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B612-D76A-49E1-9D9B-47C515F9F588}" type="datetime1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7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62BA-1BC6-4D73-9A90-D89A1EBB2C37}" type="datetime1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9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41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33"/>
            </a:lvl1pPr>
            <a:lvl2pPr>
              <a:defRPr sz="3333"/>
            </a:lvl2pPr>
            <a:lvl3pPr>
              <a:defRPr sz="2833"/>
            </a:lvl3pPr>
            <a:lvl4pPr>
              <a:defRPr sz="2417"/>
            </a:lvl4pPr>
            <a:lvl5pPr>
              <a:defRPr sz="2417"/>
            </a:lvl5pPr>
            <a:lvl6pPr>
              <a:defRPr sz="2417"/>
            </a:lvl6pPr>
            <a:lvl7pPr>
              <a:defRPr sz="2417"/>
            </a:lvl7pPr>
            <a:lvl8pPr>
              <a:defRPr sz="2417"/>
            </a:lvl8pPr>
            <a:lvl9pPr>
              <a:defRPr sz="24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3"/>
          </a:xfrm>
        </p:spPr>
        <p:txBody>
          <a:bodyPr/>
          <a:lstStyle>
            <a:lvl1pPr marL="0" indent="0">
              <a:buNone/>
              <a:defRPr sz="1667"/>
            </a:lvl1pPr>
            <a:lvl2pPr marL="544237" indent="0">
              <a:buNone/>
              <a:defRPr sz="1417"/>
            </a:lvl2pPr>
            <a:lvl3pPr marL="1088473" indent="0">
              <a:buNone/>
              <a:defRPr sz="1167"/>
            </a:lvl3pPr>
            <a:lvl4pPr marL="1632711" indent="0">
              <a:buNone/>
              <a:defRPr sz="1083"/>
            </a:lvl4pPr>
            <a:lvl5pPr marL="2176947" indent="0">
              <a:buNone/>
              <a:defRPr sz="1083"/>
            </a:lvl5pPr>
            <a:lvl6pPr marL="2721184" indent="0">
              <a:buNone/>
              <a:defRPr sz="1083"/>
            </a:lvl6pPr>
            <a:lvl7pPr marL="3265420" indent="0">
              <a:buNone/>
              <a:defRPr sz="1083"/>
            </a:lvl7pPr>
            <a:lvl8pPr marL="3809657" indent="0">
              <a:buNone/>
              <a:defRPr sz="1083"/>
            </a:lvl8pPr>
            <a:lvl9pPr marL="4353894" indent="0">
              <a:buNone/>
              <a:defRPr sz="108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45C8-5E8C-4709-8A26-687B0BDF755C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6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41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833"/>
            </a:lvl1pPr>
            <a:lvl2pPr marL="544237" indent="0">
              <a:buNone/>
              <a:defRPr sz="3333"/>
            </a:lvl2pPr>
            <a:lvl3pPr marL="1088473" indent="0">
              <a:buNone/>
              <a:defRPr sz="2833"/>
            </a:lvl3pPr>
            <a:lvl4pPr marL="1632711" indent="0">
              <a:buNone/>
              <a:defRPr sz="2417"/>
            </a:lvl4pPr>
            <a:lvl5pPr marL="2176947" indent="0">
              <a:buNone/>
              <a:defRPr sz="2417"/>
            </a:lvl5pPr>
            <a:lvl6pPr marL="2721184" indent="0">
              <a:buNone/>
              <a:defRPr sz="2417"/>
            </a:lvl6pPr>
            <a:lvl7pPr marL="3265420" indent="0">
              <a:buNone/>
              <a:defRPr sz="2417"/>
            </a:lvl7pPr>
            <a:lvl8pPr marL="3809657" indent="0">
              <a:buNone/>
              <a:defRPr sz="2417"/>
            </a:lvl8pPr>
            <a:lvl9pPr marL="4353894" indent="0">
              <a:buNone/>
              <a:defRPr sz="241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667"/>
            </a:lvl1pPr>
            <a:lvl2pPr marL="544237" indent="0">
              <a:buNone/>
              <a:defRPr sz="1417"/>
            </a:lvl2pPr>
            <a:lvl3pPr marL="1088473" indent="0">
              <a:buNone/>
              <a:defRPr sz="1167"/>
            </a:lvl3pPr>
            <a:lvl4pPr marL="1632711" indent="0">
              <a:buNone/>
              <a:defRPr sz="1083"/>
            </a:lvl4pPr>
            <a:lvl5pPr marL="2176947" indent="0">
              <a:buNone/>
              <a:defRPr sz="1083"/>
            </a:lvl5pPr>
            <a:lvl6pPr marL="2721184" indent="0">
              <a:buNone/>
              <a:defRPr sz="1083"/>
            </a:lvl6pPr>
            <a:lvl7pPr marL="3265420" indent="0">
              <a:buNone/>
              <a:defRPr sz="1083"/>
            </a:lvl7pPr>
            <a:lvl8pPr marL="3809657" indent="0">
              <a:buNone/>
              <a:defRPr sz="1083"/>
            </a:lvl8pPr>
            <a:lvl9pPr marL="4353894" indent="0">
              <a:buNone/>
              <a:defRPr sz="108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74EC-7997-41A6-B6A3-D2B4EC74EFE5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6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9097-1EC9-4912-8327-363B5455C9C0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16918-C892-4C2D-90F5-395E12A0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9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088473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78" indent="-408178" algn="l" defTabSz="1088473" rtl="0" eaLnBrk="1" latinLnBrk="0" hangingPunct="1">
        <a:spcBef>
          <a:spcPct val="20000"/>
        </a:spcBef>
        <a:buFont typeface="Arial" panose="020B0604020202020204" pitchFamily="34" charset="0"/>
        <a:buChar char="•"/>
        <a:defRPr sz="3833" kern="1200">
          <a:solidFill>
            <a:schemeClr val="tx1"/>
          </a:solidFill>
          <a:latin typeface="+mn-lt"/>
          <a:ea typeface="+mn-ea"/>
          <a:cs typeface="+mn-cs"/>
        </a:defRPr>
      </a:lvl1pPr>
      <a:lvl2pPr marL="884385" indent="-340148" algn="l" defTabSz="1088473" rtl="0" eaLnBrk="1" latinLnBrk="0" hangingPunct="1">
        <a:spcBef>
          <a:spcPct val="20000"/>
        </a:spcBef>
        <a:buFont typeface="Arial" panose="020B0604020202020204" pitchFamily="34" charset="0"/>
        <a:buChar char="–"/>
        <a:defRPr sz="3333" kern="1200">
          <a:solidFill>
            <a:schemeClr val="tx1"/>
          </a:solidFill>
          <a:latin typeface="+mn-lt"/>
          <a:ea typeface="+mn-ea"/>
          <a:cs typeface="+mn-cs"/>
        </a:defRPr>
      </a:lvl2pPr>
      <a:lvl3pPr marL="1360592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3" kern="1200">
          <a:solidFill>
            <a:schemeClr val="tx1"/>
          </a:solidFill>
          <a:latin typeface="+mn-lt"/>
          <a:ea typeface="+mn-ea"/>
          <a:cs typeface="+mn-cs"/>
        </a:defRPr>
      </a:lvl3pPr>
      <a:lvl4pPr marL="1904829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17" kern="1200">
          <a:solidFill>
            <a:schemeClr val="tx1"/>
          </a:solidFill>
          <a:latin typeface="+mn-lt"/>
          <a:ea typeface="+mn-ea"/>
          <a:cs typeface="+mn-cs"/>
        </a:defRPr>
      </a:lvl4pPr>
      <a:lvl5pPr marL="2449065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»"/>
        <a:defRPr sz="2417" kern="1200">
          <a:solidFill>
            <a:schemeClr val="tx1"/>
          </a:solidFill>
          <a:latin typeface="+mn-lt"/>
          <a:ea typeface="+mn-ea"/>
          <a:cs typeface="+mn-cs"/>
        </a:defRPr>
      </a:lvl5pPr>
      <a:lvl6pPr marL="2993302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7" kern="1200">
          <a:solidFill>
            <a:schemeClr val="tx1"/>
          </a:solidFill>
          <a:latin typeface="+mn-lt"/>
          <a:ea typeface="+mn-ea"/>
          <a:cs typeface="+mn-cs"/>
        </a:defRPr>
      </a:lvl6pPr>
      <a:lvl7pPr marL="3537538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7" kern="1200">
          <a:solidFill>
            <a:schemeClr val="tx1"/>
          </a:solidFill>
          <a:latin typeface="+mn-lt"/>
          <a:ea typeface="+mn-ea"/>
          <a:cs typeface="+mn-cs"/>
        </a:defRPr>
      </a:lvl7pPr>
      <a:lvl8pPr marL="4081776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7" kern="1200">
          <a:solidFill>
            <a:schemeClr val="tx1"/>
          </a:solidFill>
          <a:latin typeface="+mn-lt"/>
          <a:ea typeface="+mn-ea"/>
          <a:cs typeface="+mn-cs"/>
        </a:defRPr>
      </a:lvl8pPr>
      <a:lvl9pPr marL="4626012" indent="-272118" algn="l" defTabSz="108847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1pPr>
      <a:lvl2pPr marL="544237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2pPr>
      <a:lvl3pPr marL="1088473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632711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176947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1184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65420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809657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353894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283700" y="6492875"/>
            <a:ext cx="2844800" cy="365125"/>
          </a:xfrm>
        </p:spPr>
        <p:txBody>
          <a:bodyPr/>
          <a:lstStyle/>
          <a:p>
            <a:pPr defTabSz="1088473"/>
            <a:fld id="{AAA16918-C892-4C2D-90F5-395E12A0D21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088473"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2500" y="922958"/>
            <a:ext cx="7302500" cy="533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85" indent="-380985" defTabSz="1088473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333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Repression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en-US" sz="2333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Hepcidin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synthesis </a:t>
            </a:r>
            <a:r>
              <a:rPr lang="en-US" sz="2333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2333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25221" lvl="1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Hypoxia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(HIF2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)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925221" lvl="1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ron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deficiency (EPO)</a:t>
            </a:r>
          </a:p>
          <a:p>
            <a:pPr marL="925221" lvl="1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Ineffective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erythropoiesis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(Thalassemias)</a:t>
            </a:r>
            <a:endParaRPr lang="en-US" sz="2333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25221" lvl="1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Leads to increased iron absorption and release via FPN</a:t>
            </a:r>
          </a:p>
          <a:p>
            <a:pPr marL="380985" indent="-380985" defTabSz="1088473">
              <a:spcAft>
                <a:spcPts val="500"/>
              </a:spcAft>
              <a:buFont typeface="Wingdings" panose="05000000000000000000" pitchFamily="2" charset="2"/>
              <a:buChar char="Ø"/>
            </a:pPr>
            <a:endParaRPr lang="en-US" sz="2333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80985" indent="-380985" defTabSz="1088473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333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Induction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2333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Hepcidin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synthesis </a:t>
            </a:r>
            <a:r>
              <a:rPr lang="en-US" sz="2333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sz="2333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25221" lvl="1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iron stores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by </a:t>
            </a:r>
            <a:r>
              <a:rPr lang="en-US" sz="2333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inflammation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US" sz="2333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mediated by IL-6</a:t>
            </a:r>
            <a:r>
              <a:rPr lang="en-US" sz="2333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925221" lvl="1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Leads to decreased iron absorption and release via FPN</a:t>
            </a:r>
          </a:p>
          <a:p>
            <a:pPr marL="1469458" lvl="2" indent="-380985" defTabSz="108847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333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Anemia of chronic disease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7500" y="127000"/>
            <a:ext cx="80650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88473"/>
            <a:r>
              <a:rPr lang="en-US" sz="30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Hepcidin Synthesis from </a:t>
            </a:r>
            <a:r>
              <a:rPr lang="en-US" sz="3000" b="1" i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HAMP</a:t>
            </a:r>
            <a:r>
              <a:rPr lang="en-US" sz="30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Gene</a:t>
            </a:r>
            <a:endParaRPr lang="en-US" sz="30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3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Verdana</vt:lpstr>
      <vt:lpstr>Wingdings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Sankhavaram Panini</dc:creator>
  <cp:lastModifiedBy>Sankhavaram Panini</cp:lastModifiedBy>
  <cp:revision>1</cp:revision>
  <dcterms:created xsi:type="dcterms:W3CDTF">2017-12-12T21:31:52Z</dcterms:created>
  <dcterms:modified xsi:type="dcterms:W3CDTF">2017-12-12T21:32:56Z</dcterms:modified>
</cp:coreProperties>
</file>