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3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7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3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1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0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3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3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3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9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7ADD5-576D-4291-8AFF-88D0F004509D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E6F02-3567-4642-9AB9-FFE14BF53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2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9926" y="211633"/>
            <a:ext cx="10121900" cy="685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07713" tIns="52912" rIns="107713" bIns="52912" rtlCol="0" anchor="ctr">
            <a:normAutofit fontScale="90000"/>
          </a:bodyPr>
          <a:lstStyle/>
          <a:p>
            <a:r>
              <a:rPr lang="en-US" altLang="en-US" sz="4750" b="1" dirty="0"/>
              <a:t/>
            </a:r>
            <a:br>
              <a:rPr lang="en-US" altLang="en-US" sz="4750" b="1" dirty="0"/>
            </a:br>
            <a:r>
              <a:rPr lang="en-US" altLang="en-US" sz="4750" b="1" dirty="0"/>
              <a:t>   </a:t>
            </a:r>
            <a:r>
              <a:rPr lang="en-US" altLang="en-US" sz="4750" b="1" u="sng" dirty="0"/>
              <a:t>Allosteric Regulation:</a:t>
            </a:r>
            <a:br>
              <a:rPr lang="en-US" altLang="en-US" sz="4750" b="1" u="sng" dirty="0"/>
            </a:br>
            <a:r>
              <a:rPr lang="en-US" altLang="en-US" sz="4750" b="1" u="sng" dirty="0"/>
              <a:t/>
            </a:r>
            <a:br>
              <a:rPr lang="en-US" altLang="en-US" sz="4750" b="1" u="sng" dirty="0"/>
            </a:br>
            <a:endParaRPr lang="en-US" altLang="en-US" sz="4750" b="1" u="sng" dirty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85752" y="825500"/>
            <a:ext cx="11874498" cy="564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713" tIns="52912" rIns="107713" bIns="52912">
            <a:spAutoFit/>
          </a:bodyPr>
          <a:lstStyle/>
          <a:p>
            <a:pPr>
              <a:buFontTx/>
              <a:buChar char="•"/>
            </a:pPr>
            <a:r>
              <a:rPr lang="en-US" altLang="en-US" sz="3000" b="1" dirty="0"/>
              <a:t> </a:t>
            </a:r>
            <a:r>
              <a:rPr lang="en-US" altLang="en-US" sz="3000" b="1" dirty="0">
                <a:solidFill>
                  <a:srgbClr val="FF0000"/>
                </a:solidFill>
              </a:rPr>
              <a:t>Low</a:t>
            </a:r>
            <a:r>
              <a:rPr lang="en-US" altLang="en-US" sz="3000" b="1" dirty="0"/>
              <a:t> Glucose</a:t>
            </a:r>
            <a:r>
              <a:rPr lang="en-US" altLang="en-US" sz="3000" b="1" dirty="0"/>
              <a:t>:       </a:t>
            </a:r>
            <a:r>
              <a:rPr lang="en-US" altLang="en-US" sz="3000" b="1" dirty="0"/>
              <a:t>           +glycogen </a:t>
            </a:r>
            <a:r>
              <a:rPr lang="en-US" altLang="en-US" sz="3000" b="1" dirty="0"/>
              <a:t>phosphorylase</a:t>
            </a:r>
          </a:p>
          <a:p>
            <a:r>
              <a:rPr lang="en-US" altLang="en-US" sz="3000" b="1" dirty="0"/>
              <a:t>                          </a:t>
            </a:r>
            <a:r>
              <a:rPr lang="en-US" altLang="en-US" sz="3000" b="1" dirty="0"/>
              <a:t>                    - </a:t>
            </a:r>
            <a:r>
              <a:rPr lang="en-US" altLang="en-US" sz="3000" b="1" dirty="0"/>
              <a:t>glycogen </a:t>
            </a:r>
            <a:r>
              <a:rPr lang="en-US" altLang="en-US" sz="3000" b="1" dirty="0" err="1"/>
              <a:t>synthetase</a:t>
            </a:r>
            <a:endParaRPr lang="en-US" altLang="en-US" sz="3000" b="1" dirty="0"/>
          </a:p>
          <a:p>
            <a:pPr>
              <a:buFontTx/>
              <a:buChar char="•"/>
            </a:pPr>
            <a:r>
              <a:rPr lang="en-US" altLang="en-US" sz="3000" b="1" dirty="0"/>
              <a:t>Absence of</a:t>
            </a:r>
          </a:p>
          <a:p>
            <a:pPr>
              <a:buFontTx/>
              <a:buChar char="•"/>
            </a:pPr>
            <a:r>
              <a:rPr lang="en-US" altLang="en-US" sz="3000" b="1" dirty="0"/>
              <a:t>F2,6BP:	                       +F </a:t>
            </a:r>
            <a:r>
              <a:rPr lang="en-US" altLang="en-US" sz="3000" b="1" dirty="0"/>
              <a:t>1,6 </a:t>
            </a:r>
            <a:r>
              <a:rPr lang="en-US" altLang="en-US" sz="3000" b="1" dirty="0" err="1"/>
              <a:t>BPtase</a:t>
            </a:r>
            <a:endParaRPr lang="en-US" altLang="en-US" sz="3000" b="1" dirty="0"/>
          </a:p>
          <a:p>
            <a:r>
              <a:rPr lang="en-US" altLang="en-US" sz="3000" b="1" dirty="0"/>
              <a:t>                           </a:t>
            </a:r>
            <a:r>
              <a:rPr lang="en-US" altLang="en-US" sz="3000" b="1" dirty="0"/>
              <a:t>                      - PFK-1</a:t>
            </a:r>
          </a:p>
          <a:p>
            <a:endParaRPr lang="en-US" altLang="en-US" sz="1500" b="1" dirty="0"/>
          </a:p>
          <a:p>
            <a:pPr>
              <a:buFontTx/>
              <a:buChar char="•"/>
            </a:pPr>
            <a:r>
              <a:rPr lang="en-US" altLang="en-US" sz="3000" b="1" dirty="0"/>
              <a:t>Lack of Citrate:                 - Acetyl-CoA Carboxylase</a:t>
            </a:r>
          </a:p>
          <a:p>
            <a:r>
              <a:rPr lang="en-US" altLang="en-US" sz="3000" b="1" dirty="0"/>
              <a:t> Lack of </a:t>
            </a:r>
            <a:r>
              <a:rPr lang="en-US" altLang="en-US" sz="3000" b="1" dirty="0" err="1"/>
              <a:t>Malonyl</a:t>
            </a:r>
            <a:r>
              <a:rPr lang="en-US" altLang="en-US" sz="3000" b="1" dirty="0"/>
              <a:t>-CoA:       +CPTI</a:t>
            </a:r>
          </a:p>
          <a:p>
            <a:endParaRPr lang="en-US" altLang="en-US" sz="1000" b="1" dirty="0"/>
          </a:p>
          <a:p>
            <a:endParaRPr lang="en-US" altLang="en-US" sz="1167" b="1" dirty="0"/>
          </a:p>
          <a:p>
            <a:pPr>
              <a:buFontTx/>
              <a:buChar char="•"/>
            </a:pPr>
            <a:r>
              <a:rPr lang="en-US" altLang="en-US" sz="3000" b="1" dirty="0"/>
              <a:t> low NADH +ATP :            + TCA Cycle</a:t>
            </a:r>
          </a:p>
          <a:p>
            <a:endParaRPr lang="en-US" altLang="en-US" sz="1167" b="1" dirty="0"/>
          </a:p>
          <a:p>
            <a:pPr>
              <a:buFontTx/>
              <a:buChar char="•"/>
            </a:pPr>
            <a:r>
              <a:rPr lang="en-US" altLang="en-US" sz="3000" b="1" dirty="0"/>
              <a:t>High Acetyl-CoA                + Ketone body Synthesis</a:t>
            </a:r>
          </a:p>
          <a:p>
            <a:pPr>
              <a:buFontTx/>
              <a:buChar char="•"/>
            </a:pPr>
            <a:endParaRPr lang="en-US" altLang="en-US" sz="1167" b="1" dirty="0"/>
          </a:p>
          <a:p>
            <a:pPr>
              <a:buFontTx/>
              <a:buChar char="•"/>
            </a:pPr>
            <a:r>
              <a:rPr lang="en-US" altLang="en-US" sz="3000" b="1" dirty="0">
                <a:solidFill>
                  <a:schemeClr val="hlink"/>
                </a:solidFill>
              </a:rPr>
              <a:t> </a:t>
            </a:r>
            <a:r>
              <a:rPr lang="en-US" altLang="en-US" sz="3000" b="1" dirty="0" err="1"/>
              <a:t>cAMP</a:t>
            </a:r>
            <a:r>
              <a:rPr lang="en-US" altLang="en-US" sz="3000" b="1" dirty="0"/>
              <a:t>:            </a:t>
            </a:r>
            <a:r>
              <a:rPr lang="en-US" altLang="en-US" sz="3000" b="1" dirty="0"/>
              <a:t>                    </a:t>
            </a:r>
            <a:r>
              <a:rPr lang="en-US" altLang="en-US" sz="3000" b="1" dirty="0"/>
              <a:t>+ Protein Kinase  A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477252" y="1255318"/>
            <a:ext cx="1619249" cy="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160000" y="1050135"/>
            <a:ext cx="2032000" cy="307773"/>
          </a:xfrm>
          <a:prstGeom prst="rect">
            <a:avLst/>
          </a:prstGeom>
          <a:noFill/>
        </p:spPr>
        <p:txBody>
          <a:bodyPr wrap="square" lIns="76196" tIns="38098" rIns="76196" bIns="38098" rtlCol="0">
            <a:spAutoFit/>
          </a:bodyPr>
          <a:lstStyle/>
          <a:p>
            <a:r>
              <a:rPr lang="en-US" sz="1500" b="1" dirty="0" err="1"/>
              <a:t>Glycogenolysis</a:t>
            </a:r>
            <a:endParaRPr lang="en-US" sz="15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715249" y="2540000"/>
            <a:ext cx="1936751" cy="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779000" y="2334818"/>
            <a:ext cx="2667001" cy="307773"/>
          </a:xfrm>
          <a:prstGeom prst="rect">
            <a:avLst/>
          </a:prstGeom>
          <a:noFill/>
        </p:spPr>
        <p:txBody>
          <a:bodyPr wrap="square" lIns="76196" tIns="38098" rIns="76196" bIns="38098" rtlCol="0">
            <a:spAutoFit/>
          </a:bodyPr>
          <a:lstStyle/>
          <a:p>
            <a:r>
              <a:rPr lang="en-US" sz="1500" b="1" dirty="0"/>
              <a:t>Gluconeogenesis</a:t>
            </a:r>
            <a:endParaRPr lang="en-US" sz="15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477252" y="3683000"/>
            <a:ext cx="1619249" cy="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287000" y="3477818"/>
            <a:ext cx="2540000" cy="307773"/>
          </a:xfrm>
          <a:prstGeom prst="rect">
            <a:avLst/>
          </a:prstGeom>
          <a:noFill/>
        </p:spPr>
        <p:txBody>
          <a:bodyPr wrap="square" lIns="76196" tIns="38098" rIns="76196" bIns="38098" rtlCol="0">
            <a:spAutoFit/>
          </a:bodyPr>
          <a:lstStyle/>
          <a:p>
            <a:r>
              <a:rPr lang="en-US" sz="1500" b="1" dirty="0"/>
              <a:t>Lipolysis</a:t>
            </a:r>
            <a:endParaRPr lang="en-US" sz="15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540500" y="4810125"/>
            <a:ext cx="1936751" cy="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636000" y="4604941"/>
            <a:ext cx="23495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Energy for tissues</a:t>
            </a:r>
            <a:endParaRPr lang="en-US" sz="15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540625" y="6143625"/>
            <a:ext cx="1936751" cy="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20249" y="5938441"/>
            <a:ext cx="241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P</a:t>
            </a:r>
            <a:r>
              <a:rPr lang="en-US" sz="1500" b="1" dirty="0"/>
              <a:t>hosphorylation</a:t>
            </a:r>
            <a:endParaRPr lang="en-US" sz="1500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636001" y="5524500"/>
            <a:ext cx="1285874" cy="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040938" y="5319316"/>
            <a:ext cx="22701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Energy for tissues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3499325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3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Allosteric Regulation: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Allosteric Regulation:  </dc:title>
  <dc:creator>judith binstock</dc:creator>
  <cp:lastModifiedBy>judith binstock</cp:lastModifiedBy>
  <cp:revision>1</cp:revision>
  <dcterms:created xsi:type="dcterms:W3CDTF">2017-12-12T19:42:38Z</dcterms:created>
  <dcterms:modified xsi:type="dcterms:W3CDTF">2017-12-12T19:43:05Z</dcterms:modified>
</cp:coreProperties>
</file>