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770" autoAdjust="0"/>
  </p:normalViewPr>
  <p:slideViewPr>
    <p:cSldViewPr snapToGrid="0">
      <p:cViewPr varScale="1">
        <p:scale>
          <a:sx n="91" d="100"/>
          <a:sy n="91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CDE31-F8EB-43C4-89C0-F0ED67260FF7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D3BFD-201C-4EB7-BDC4-AE7DA22F5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73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Cross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 of a skeletal muscle stained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histochemically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myosin ATPase at acidic pH, which reveals activity of the “slow” ATPase and shows the distribution of the three main fiber types. Slow oxidative (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or type I fibers have high levels of acidic ATPase activity and stain the darkest. Fast glycolytic (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or type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IIb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fibers stain the lightest. Fast oxidative-glycolytic (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or type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fibers are intermediate between the other two types (X40). ATPase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histochemistry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unfixed, cryostat section, pH </a:t>
            </a: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4.2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MTB S3: pg. 129</a:t>
            </a:r>
          </a:p>
        </p:txBody>
      </p:sp>
    </p:spTree>
    <p:extLst>
      <p:ext uri="{BB962C8B-B14F-4D97-AF65-F5344CB8AC3E}">
        <p14:creationId xmlns:p14="http://schemas.microsoft.com/office/powerpoint/2010/main" val="2366512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5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4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11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2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2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1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87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4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0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48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DBCED-7B2D-454F-BD3A-EED32927EA45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39CCA-422C-4E93-BF93-5EE48DA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2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5329" y="278979"/>
            <a:ext cx="5489143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j-lt"/>
              </a:rPr>
              <a:t>Skeletal Muscle Fiber Types</a:t>
            </a:r>
          </a:p>
        </p:txBody>
      </p:sp>
      <p:pic>
        <p:nvPicPr>
          <p:cNvPr id="5122" name="Picture 2" descr="C:\Users\fpbruno\Desktop\f0207-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588" y="1"/>
            <a:ext cx="3285430" cy="61099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02235" y="6050571"/>
            <a:ext cx="6096000" cy="6054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67" dirty="0"/>
              <a:t>Cross section of a skeletal muscle stained </a:t>
            </a:r>
            <a:r>
              <a:rPr lang="en-US" sz="1667" dirty="0" err="1"/>
              <a:t>histochemically</a:t>
            </a:r>
            <a:r>
              <a:rPr lang="en-US" sz="1667" dirty="0"/>
              <a:t> for myosin ATPase 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5078" y="5100014"/>
            <a:ext cx="3715504" cy="861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67"/>
              <a:t>Slow oxidative (</a:t>
            </a:r>
            <a:r>
              <a:rPr lang="en-US" sz="1667" b="1"/>
              <a:t>SO</a:t>
            </a:r>
            <a:r>
              <a:rPr lang="en-US" sz="1667"/>
              <a:t>) or type I fibers </a:t>
            </a:r>
            <a:endParaRPr lang="en-US" sz="1667"/>
          </a:p>
          <a:p>
            <a:r>
              <a:rPr lang="en-US" sz="1667" dirty="0"/>
              <a:t>Fast </a:t>
            </a:r>
            <a:r>
              <a:rPr lang="en-US" sz="1667" dirty="0"/>
              <a:t>oxidative-glycolytic (</a:t>
            </a:r>
            <a:r>
              <a:rPr lang="en-US" sz="1667" b="1" dirty="0"/>
              <a:t>FOG</a:t>
            </a:r>
            <a:r>
              <a:rPr lang="en-US" sz="1667" dirty="0"/>
              <a:t>) or type </a:t>
            </a:r>
            <a:r>
              <a:rPr lang="en-US" sz="1667" dirty="0" err="1"/>
              <a:t>IIa</a:t>
            </a:r>
            <a:endParaRPr lang="en-US" sz="1667" dirty="0"/>
          </a:p>
          <a:p>
            <a:r>
              <a:rPr lang="en-US" sz="1667" dirty="0"/>
              <a:t>Fast </a:t>
            </a:r>
            <a:r>
              <a:rPr lang="en-US" sz="1667" dirty="0"/>
              <a:t>glycolytic (</a:t>
            </a:r>
            <a:r>
              <a:rPr lang="en-US" sz="1667" b="1" dirty="0"/>
              <a:t>FG</a:t>
            </a:r>
            <a:r>
              <a:rPr lang="en-US" sz="1667" dirty="0"/>
              <a:t>)</a:t>
            </a:r>
            <a:r>
              <a:rPr lang="en-US" sz="1667" dirty="0"/>
              <a:t> or type </a:t>
            </a:r>
            <a:r>
              <a:rPr lang="en-US" sz="1667" dirty="0" err="1"/>
              <a:t>IIb</a:t>
            </a:r>
            <a:r>
              <a:rPr lang="en-US" sz="1667" dirty="0"/>
              <a:t> </a:t>
            </a:r>
            <a:r>
              <a:rPr lang="en-US" sz="1667" dirty="0"/>
              <a:t> </a:t>
            </a:r>
            <a:endParaRPr lang="en-US" sz="1667" dirty="0"/>
          </a:p>
        </p:txBody>
      </p:sp>
      <p:sp>
        <p:nvSpPr>
          <p:cNvPr id="5" name="Rectangle 4"/>
          <p:cNvSpPr/>
          <p:nvPr/>
        </p:nvSpPr>
        <p:spPr>
          <a:xfrm>
            <a:off x="4796118" y="1475817"/>
            <a:ext cx="6096000" cy="35030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0985" indent="-380985">
              <a:buFont typeface="Arial" charset="0"/>
              <a:buChar char="•"/>
            </a:pPr>
            <a:r>
              <a:rPr lang="en-US" sz="2333" b="1" dirty="0">
                <a:latin typeface="Calibri" charset="0"/>
                <a:ea typeface="Calibri" charset="0"/>
                <a:cs typeface="Calibri" charset="0"/>
              </a:rPr>
              <a:t>Slow oxidative</a:t>
            </a:r>
            <a:r>
              <a:rPr lang="en-US" sz="2333" dirty="0">
                <a:latin typeface="Calibri" charset="0"/>
                <a:ea typeface="Calibri" charset="0"/>
                <a:cs typeface="Calibri" charset="0"/>
              </a:rPr>
              <a:t> </a:t>
            </a:r>
            <a:r>
              <a:rPr lang="en-US" sz="2333" dirty="0">
                <a:latin typeface="Calibri" charset="0"/>
                <a:ea typeface="Calibri" charset="0"/>
                <a:cs typeface="Calibri" charset="0"/>
              </a:rPr>
              <a:t>(type I) muscle </a:t>
            </a:r>
            <a:r>
              <a:rPr lang="en-US" sz="2333" dirty="0">
                <a:latin typeface="Calibri" charset="0"/>
                <a:ea typeface="Calibri" charset="0"/>
                <a:cs typeface="Calibri" charset="0"/>
              </a:rPr>
              <a:t>fibers are adapted for slow contractions over long periods without </a:t>
            </a:r>
            <a:r>
              <a:rPr lang="en-US" sz="2333" dirty="0">
                <a:latin typeface="Calibri" charset="0"/>
                <a:ea typeface="Calibri" charset="0"/>
                <a:cs typeface="Calibri" charset="0"/>
              </a:rPr>
              <a:t>fatigue.</a:t>
            </a:r>
          </a:p>
          <a:p>
            <a:pPr marL="380985" indent="-380985">
              <a:buFont typeface="Arial" charset="0"/>
              <a:buChar char="•"/>
            </a:pPr>
            <a:endParaRPr lang="en-US" sz="1000" dirty="0">
              <a:latin typeface="Calibri" charset="0"/>
              <a:ea typeface="Calibri" charset="0"/>
              <a:cs typeface="Calibri" charset="0"/>
            </a:endParaRPr>
          </a:p>
          <a:p>
            <a:pPr marL="380985" indent="-380985">
              <a:buFont typeface="Arial" charset="0"/>
              <a:buChar char="•"/>
            </a:pPr>
            <a:r>
              <a:rPr lang="en-US" sz="2333" b="1" dirty="0">
                <a:latin typeface="Calibri" charset="0"/>
                <a:ea typeface="Calibri" charset="0"/>
                <a:cs typeface="Calibri" charset="0"/>
              </a:rPr>
              <a:t>Fast </a:t>
            </a:r>
            <a:r>
              <a:rPr lang="en-US" sz="2333" b="1" dirty="0" smtClean="0">
                <a:latin typeface="Calibri" charset="0"/>
                <a:ea typeface="Calibri" charset="0"/>
                <a:cs typeface="Calibri" charset="0"/>
              </a:rPr>
              <a:t>glycolytic </a:t>
            </a:r>
            <a:r>
              <a:rPr lang="en-US" sz="2333" dirty="0" smtClean="0">
                <a:latin typeface="Calibri" charset="0"/>
                <a:ea typeface="Calibri" charset="0"/>
                <a:cs typeface="Calibri" charset="0"/>
              </a:rPr>
              <a:t>(type </a:t>
            </a:r>
            <a:r>
              <a:rPr lang="en-US" sz="2333" dirty="0" err="1" smtClean="0">
                <a:latin typeface="Calibri" charset="0"/>
                <a:ea typeface="Calibri" charset="0"/>
                <a:cs typeface="Calibri" charset="0"/>
              </a:rPr>
              <a:t>IIb</a:t>
            </a:r>
            <a:r>
              <a:rPr lang="en-US" sz="2333" dirty="0" smtClean="0">
                <a:latin typeface="Calibri" charset="0"/>
                <a:ea typeface="Calibri" charset="0"/>
                <a:cs typeface="Calibri" charset="0"/>
              </a:rPr>
              <a:t>)</a:t>
            </a:r>
            <a:r>
              <a:rPr lang="en-US" sz="2333" dirty="0">
                <a:latin typeface="Calibri" charset="0"/>
                <a:ea typeface="Calibri" charset="0"/>
                <a:cs typeface="Calibri" charset="0"/>
              </a:rPr>
              <a:t> fibers are specialized for rapid, short-term </a:t>
            </a:r>
            <a:r>
              <a:rPr lang="en-US" sz="2333" dirty="0">
                <a:latin typeface="Calibri" charset="0"/>
                <a:ea typeface="Calibri" charset="0"/>
                <a:cs typeface="Calibri" charset="0"/>
              </a:rPr>
              <a:t>contraction.</a:t>
            </a:r>
          </a:p>
          <a:p>
            <a:pPr marL="380985" indent="-380985">
              <a:buFont typeface="Arial" charset="0"/>
              <a:buChar char="•"/>
            </a:pPr>
            <a:endParaRPr lang="en-US" sz="1000" b="1" dirty="0">
              <a:latin typeface="Calibri" charset="0"/>
              <a:ea typeface="Calibri" charset="0"/>
              <a:cs typeface="Calibri" charset="0"/>
            </a:endParaRPr>
          </a:p>
          <a:p>
            <a:pPr marL="380985" indent="-380985">
              <a:buFont typeface="Arial" charset="0"/>
              <a:buChar char="•"/>
            </a:pPr>
            <a:r>
              <a:rPr lang="en-US" sz="2333" b="1" dirty="0">
                <a:latin typeface="Calibri" charset="0"/>
                <a:ea typeface="Calibri" charset="0"/>
                <a:cs typeface="Calibri" charset="0"/>
              </a:rPr>
              <a:t>Fast </a:t>
            </a:r>
            <a:r>
              <a:rPr lang="en-US" sz="2333" b="1" dirty="0" smtClean="0">
                <a:latin typeface="Calibri" charset="0"/>
                <a:ea typeface="Calibri" charset="0"/>
                <a:cs typeface="Calibri" charset="0"/>
              </a:rPr>
              <a:t>oxidative-glycolytic </a:t>
            </a:r>
            <a:r>
              <a:rPr lang="en-US" sz="2333" dirty="0" smtClean="0">
                <a:latin typeface="Calibri" charset="0"/>
                <a:ea typeface="Calibri" charset="0"/>
                <a:cs typeface="Calibri" charset="0"/>
              </a:rPr>
              <a:t>(type </a:t>
            </a:r>
            <a:r>
              <a:rPr lang="en-US" sz="2333" dirty="0" err="1" smtClean="0">
                <a:latin typeface="Calibri" charset="0"/>
                <a:ea typeface="Calibri" charset="0"/>
                <a:cs typeface="Calibri" charset="0"/>
              </a:rPr>
              <a:t>IIa</a:t>
            </a:r>
            <a:r>
              <a:rPr lang="en-US" sz="2333" dirty="0" smtClean="0">
                <a:latin typeface="Calibri" charset="0"/>
                <a:ea typeface="Calibri" charset="0"/>
                <a:cs typeface="Calibri" charset="0"/>
              </a:rPr>
              <a:t>)</a:t>
            </a:r>
            <a:r>
              <a:rPr lang="en-US" sz="2333" dirty="0">
                <a:latin typeface="Calibri" charset="0"/>
                <a:ea typeface="Calibri" charset="0"/>
                <a:cs typeface="Calibri" charset="0"/>
              </a:rPr>
              <a:t> fibers </a:t>
            </a:r>
            <a:r>
              <a:rPr lang="en-US" sz="2333" dirty="0">
                <a:latin typeface="Calibri" charset="0"/>
                <a:ea typeface="Calibri" charset="0"/>
                <a:cs typeface="Calibri" charset="0"/>
              </a:rPr>
              <a:t>have a combination of the </a:t>
            </a:r>
            <a:r>
              <a:rPr lang="en-US" sz="2333" dirty="0">
                <a:latin typeface="Calibri" charset="0"/>
                <a:ea typeface="Calibri" charset="0"/>
                <a:cs typeface="Calibri" charset="0"/>
              </a:rPr>
              <a:t>physiological and histological features </a:t>
            </a:r>
            <a:r>
              <a:rPr lang="en-US" sz="2333" dirty="0">
                <a:latin typeface="Calibri" charset="0"/>
                <a:ea typeface="Calibri" charset="0"/>
                <a:cs typeface="Calibri" charset="0"/>
              </a:rPr>
              <a:t>of the other two fibers.</a:t>
            </a:r>
          </a:p>
          <a:p>
            <a:pPr marL="380985" indent="-380985">
              <a:buFont typeface="Arial" charset="0"/>
              <a:buChar char="•"/>
            </a:pPr>
            <a:endParaRPr lang="en-US" sz="15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13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fpbruno\Desktop\t0208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74" y="971289"/>
            <a:ext cx="10752207" cy="461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06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147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Skeletal Muscle Fiber Types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Skeletal Muscle Fiber Types</dc:title>
  <dc:creator>Fernando P. Bruno</dc:creator>
  <cp:lastModifiedBy>Fernando P. Bruno</cp:lastModifiedBy>
  <cp:revision>2</cp:revision>
  <dcterms:created xsi:type="dcterms:W3CDTF">2017-09-15T15:15:23Z</dcterms:created>
  <dcterms:modified xsi:type="dcterms:W3CDTF">2017-09-15T15:29:07Z</dcterms:modified>
</cp:coreProperties>
</file>