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sldIdLst>
    <p:sldId id="257" r:id="rId2"/>
    <p:sldId id="437" r:id="rId3"/>
    <p:sldId id="409" r:id="rId4"/>
    <p:sldId id="296" r:id="rId5"/>
    <p:sldId id="358" r:id="rId6"/>
    <p:sldId id="438" r:id="rId7"/>
    <p:sldId id="360" r:id="rId8"/>
    <p:sldId id="361" r:id="rId9"/>
    <p:sldId id="362" r:id="rId10"/>
    <p:sldId id="363" r:id="rId11"/>
    <p:sldId id="439" r:id="rId12"/>
    <p:sldId id="365" r:id="rId13"/>
    <p:sldId id="366" r:id="rId14"/>
    <p:sldId id="367" r:id="rId15"/>
    <p:sldId id="300" r:id="rId16"/>
    <p:sldId id="369" r:id="rId17"/>
    <p:sldId id="370" r:id="rId18"/>
    <p:sldId id="442" r:id="rId19"/>
    <p:sldId id="379" r:id="rId20"/>
    <p:sldId id="443" r:id="rId21"/>
    <p:sldId id="380" r:id="rId22"/>
    <p:sldId id="381" r:id="rId23"/>
    <p:sldId id="382" r:id="rId24"/>
    <p:sldId id="383" r:id="rId25"/>
    <p:sldId id="384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6" r:id="rId36"/>
    <p:sldId id="441" r:id="rId37"/>
    <p:sldId id="444" r:id="rId38"/>
    <p:sldId id="445" r:id="rId39"/>
    <p:sldId id="446" r:id="rId40"/>
    <p:sldId id="44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s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78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18"/>
    </p:cViewPr>
  </p:sorterViewPr>
  <p:notesViewPr>
    <p:cSldViewPr>
      <p:cViewPr varScale="1">
        <p:scale>
          <a:sx n="68" d="100"/>
          <a:sy n="68" d="100"/>
        </p:scale>
        <p:origin x="-2805" y="-5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m-jupiter\preclinical\Preclinical%20Department\Class%20Stylesheet%20and%20Data\SS%20Semester%202%20Class%20of%202017%20stylesheet%20v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'Neuro Exam 3'!$I$2</c:f>
          <c:strCache>
            <c:ptCount val="1"/>
            <c:pt idx="0">
              <c:v>Neuro Exam 3</c:v>
            </c:pt>
          </c:strCache>
        </c:strRef>
      </c:tx>
      <c:overlay val="0"/>
      <c:txPr>
        <a:bodyPr/>
        <a:lstStyle/>
        <a:p>
          <a:pPr>
            <a:defRPr sz="3200"/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'Neuro Exam 3'!$V$9</c:f>
              <c:strCache>
                <c:ptCount val="1"/>
                <c:pt idx="0">
                  <c:v>DO</c:v>
                </c:pt>
              </c:strCache>
            </c:strRef>
          </c:tx>
          <c:invertIfNegative val="0"/>
          <c:cat>
            <c:strRef>
              <c:f>'Neuro Exam 3'!$U$10:$U$20</c:f>
              <c:strCache>
                <c:ptCount val="11"/>
                <c:pt idx="0">
                  <c:v>&gt; 1.70</c:v>
                </c:pt>
                <c:pt idx="1">
                  <c:v>&gt; 1.10</c:v>
                </c:pt>
                <c:pt idx="2">
                  <c:v>&gt; 0.75</c:v>
                </c:pt>
                <c:pt idx="3">
                  <c:v>&gt; 0.40</c:v>
                </c:pt>
                <c:pt idx="4">
                  <c:v>&gt; -0.10</c:v>
                </c:pt>
                <c:pt idx="5">
                  <c:v>&gt; -0.45</c:v>
                </c:pt>
                <c:pt idx="6">
                  <c:v>&gt; -0.80</c:v>
                </c:pt>
                <c:pt idx="7">
                  <c:v>&gt; -1.20</c:v>
                </c:pt>
                <c:pt idx="8">
                  <c:v>&gt; -1.35</c:v>
                </c:pt>
                <c:pt idx="9">
                  <c:v>Below -1.35</c:v>
                </c:pt>
                <c:pt idx="10">
                  <c:v>Not Taken</c:v>
                </c:pt>
              </c:strCache>
            </c:strRef>
          </c:cat>
          <c:val>
            <c:numRef>
              <c:f>'Neuro Exam 3'!$V$10:$V$20</c:f>
              <c:numCache>
                <c:formatCode>General</c:formatCode>
                <c:ptCount val="11"/>
                <c:pt idx="0">
                  <c:v>0</c:v>
                </c:pt>
                <c:pt idx="1">
                  <c:v>13</c:v>
                </c:pt>
                <c:pt idx="2">
                  <c:v>16</c:v>
                </c:pt>
                <c:pt idx="3">
                  <c:v>22</c:v>
                </c:pt>
                <c:pt idx="4">
                  <c:v>17</c:v>
                </c:pt>
                <c:pt idx="5">
                  <c:v>11</c:v>
                </c:pt>
                <c:pt idx="6">
                  <c:v>10</c:v>
                </c:pt>
                <c:pt idx="7">
                  <c:v>4</c:v>
                </c:pt>
                <c:pt idx="8">
                  <c:v>0</c:v>
                </c:pt>
                <c:pt idx="9">
                  <c:v>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D-4F94-AE0E-38CA88AFF2B8}"/>
            </c:ext>
          </c:extLst>
        </c:ser>
        <c:ser>
          <c:idx val="1"/>
          <c:order val="1"/>
          <c:tx>
            <c:strRef>
              <c:f>'Neuro Exam 3'!$W$9</c:f>
              <c:strCache>
                <c:ptCount val="1"/>
                <c:pt idx="0">
                  <c:v>MS</c:v>
                </c:pt>
              </c:strCache>
            </c:strRef>
          </c:tx>
          <c:invertIfNegative val="0"/>
          <c:cat>
            <c:strRef>
              <c:f>'Neuro Exam 3'!$U$10:$U$20</c:f>
              <c:strCache>
                <c:ptCount val="11"/>
                <c:pt idx="0">
                  <c:v>&gt; 1.70</c:v>
                </c:pt>
                <c:pt idx="1">
                  <c:v>&gt; 1.10</c:v>
                </c:pt>
                <c:pt idx="2">
                  <c:v>&gt; 0.75</c:v>
                </c:pt>
                <c:pt idx="3">
                  <c:v>&gt; 0.40</c:v>
                </c:pt>
                <c:pt idx="4">
                  <c:v>&gt; -0.10</c:v>
                </c:pt>
                <c:pt idx="5">
                  <c:v>&gt; -0.45</c:v>
                </c:pt>
                <c:pt idx="6">
                  <c:v>&gt; -0.80</c:v>
                </c:pt>
                <c:pt idx="7">
                  <c:v>&gt; -1.20</c:v>
                </c:pt>
                <c:pt idx="8">
                  <c:v>&gt; -1.35</c:v>
                </c:pt>
                <c:pt idx="9">
                  <c:v>Below -1.35</c:v>
                </c:pt>
                <c:pt idx="10">
                  <c:v>Not Taken</c:v>
                </c:pt>
              </c:strCache>
            </c:strRef>
          </c:cat>
          <c:val>
            <c:numRef>
              <c:f>'Neuro Exam 3'!$W$10:$W$20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D-4F94-AE0E-38CA88AFF2B8}"/>
            </c:ext>
          </c:extLst>
        </c:ser>
        <c:ser>
          <c:idx val="2"/>
          <c:order val="2"/>
          <c:tx>
            <c:strRef>
              <c:f>'Neuro Exam 3'!$X$9</c:f>
              <c:strCache>
                <c:ptCount val="1"/>
                <c:pt idx="0">
                  <c:v>MSDO</c:v>
                </c:pt>
              </c:strCache>
            </c:strRef>
          </c:tx>
          <c:invertIfNegative val="0"/>
          <c:cat>
            <c:strRef>
              <c:f>'Neuro Exam 3'!$U$10:$U$20</c:f>
              <c:strCache>
                <c:ptCount val="11"/>
                <c:pt idx="0">
                  <c:v>&gt; 1.70</c:v>
                </c:pt>
                <c:pt idx="1">
                  <c:v>&gt; 1.10</c:v>
                </c:pt>
                <c:pt idx="2">
                  <c:v>&gt; 0.75</c:v>
                </c:pt>
                <c:pt idx="3">
                  <c:v>&gt; 0.40</c:v>
                </c:pt>
                <c:pt idx="4">
                  <c:v>&gt; -0.10</c:v>
                </c:pt>
                <c:pt idx="5">
                  <c:v>&gt; -0.45</c:v>
                </c:pt>
                <c:pt idx="6">
                  <c:v>&gt; -0.80</c:v>
                </c:pt>
                <c:pt idx="7">
                  <c:v>&gt; -1.20</c:v>
                </c:pt>
                <c:pt idx="8">
                  <c:v>&gt; -1.35</c:v>
                </c:pt>
                <c:pt idx="9">
                  <c:v>Below -1.35</c:v>
                </c:pt>
                <c:pt idx="10">
                  <c:v>Not Taken</c:v>
                </c:pt>
              </c:strCache>
            </c:strRef>
          </c:cat>
          <c:val>
            <c:numRef>
              <c:f>'Neuro Exam 3'!$X$10:$X$20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D-4F94-AE0E-38CA88AFF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98208"/>
        <c:axId val="47604096"/>
      </c:barChart>
      <c:catAx>
        <c:axId val="4759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47604096"/>
        <c:crosses val="autoZero"/>
        <c:auto val="1"/>
        <c:lblAlgn val="ctr"/>
        <c:lblOffset val="100"/>
        <c:noMultiLvlLbl val="0"/>
      </c:catAx>
      <c:valAx>
        <c:axId val="4760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98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28T21:22:15.786" idx="2">
    <p:pos x="10" y="10"/>
    <p:text>Formulate heading for this slide.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37216-6194-470F-A298-C1770627ED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6FAB0-865C-4B4C-B54A-47F6C3C9ED36}">
      <dgm:prSet phldrT="[Text]"/>
      <dgm:spPr/>
      <dgm:t>
        <a:bodyPr/>
        <a:lstStyle/>
        <a:p>
          <a:r>
            <a:rPr lang="en-US" dirty="0" smtClean="0"/>
            <a:t>Students discover content independently and at their own pace outside of the classroom </a:t>
          </a:r>
          <a:endParaRPr lang="en-US" dirty="0"/>
        </a:p>
      </dgm:t>
    </dgm:pt>
    <dgm:pt modelId="{A308FC47-ED0D-4D6B-BDCD-1D388CAD6479}" type="parTrans" cxnId="{636442F9-E73B-43CA-94E1-F673E2716C63}">
      <dgm:prSet/>
      <dgm:spPr/>
      <dgm:t>
        <a:bodyPr/>
        <a:lstStyle/>
        <a:p>
          <a:endParaRPr lang="en-US"/>
        </a:p>
      </dgm:t>
    </dgm:pt>
    <dgm:pt modelId="{CEA49B06-3931-461F-A893-948D60EC5141}" type="sibTrans" cxnId="{636442F9-E73B-43CA-94E1-F673E2716C63}">
      <dgm:prSet/>
      <dgm:spPr/>
      <dgm:t>
        <a:bodyPr/>
        <a:lstStyle/>
        <a:p>
          <a:endParaRPr lang="en-US"/>
        </a:p>
      </dgm:t>
    </dgm:pt>
    <dgm:pt modelId="{87BA35BF-6807-4F33-846F-05DF388F09A8}">
      <dgm:prSet phldrT="[Text]" custT="1"/>
      <dgm:spPr/>
      <dgm:t>
        <a:bodyPr/>
        <a:lstStyle/>
        <a:p>
          <a:r>
            <a:rPr lang="en-US" sz="2000" dirty="0" smtClean="0"/>
            <a:t>Short Videos, lecture slide sets, assigned readings, vetted on-line material</a:t>
          </a:r>
          <a:endParaRPr lang="en-US" sz="2000" dirty="0"/>
        </a:p>
      </dgm:t>
    </dgm:pt>
    <dgm:pt modelId="{DDE21BDC-8365-480C-B48D-81F481B5828C}" type="parTrans" cxnId="{636F8465-74AE-43B8-88DE-B4ACA751D9F6}">
      <dgm:prSet/>
      <dgm:spPr/>
      <dgm:t>
        <a:bodyPr/>
        <a:lstStyle/>
        <a:p>
          <a:endParaRPr lang="en-US"/>
        </a:p>
      </dgm:t>
    </dgm:pt>
    <dgm:pt modelId="{846CD818-8651-4223-AA4B-61AACA2EF806}" type="sibTrans" cxnId="{636F8465-74AE-43B8-88DE-B4ACA751D9F6}">
      <dgm:prSet/>
      <dgm:spPr/>
      <dgm:t>
        <a:bodyPr/>
        <a:lstStyle/>
        <a:p>
          <a:endParaRPr lang="en-US"/>
        </a:p>
      </dgm:t>
    </dgm:pt>
    <dgm:pt modelId="{5FA54C6E-0F07-4325-84F6-77DA96A7B7D8}">
      <dgm:prSet phldrT="[Text]"/>
      <dgm:spPr/>
      <dgm:t>
        <a:bodyPr/>
        <a:lstStyle/>
        <a:p>
          <a:r>
            <a:rPr lang="en-US" dirty="0" smtClean="0"/>
            <a:t>Apply and anchor the material using lab/classroom science based, compelling and patient centered exercises.</a:t>
          </a:r>
          <a:endParaRPr lang="en-US" dirty="0"/>
        </a:p>
      </dgm:t>
    </dgm:pt>
    <dgm:pt modelId="{487DAD3C-D6E8-46D6-BD36-010F7AF70D02}" type="parTrans" cxnId="{D6D843A7-1CC7-4572-AE47-79340F179E88}">
      <dgm:prSet/>
      <dgm:spPr/>
      <dgm:t>
        <a:bodyPr/>
        <a:lstStyle/>
        <a:p>
          <a:endParaRPr lang="en-US"/>
        </a:p>
      </dgm:t>
    </dgm:pt>
    <dgm:pt modelId="{99BCC7AB-2728-48D6-96C2-FF03ED2CE035}" type="sibTrans" cxnId="{D6D843A7-1CC7-4572-AE47-79340F179E88}">
      <dgm:prSet/>
      <dgm:spPr/>
      <dgm:t>
        <a:bodyPr/>
        <a:lstStyle/>
        <a:p>
          <a:endParaRPr lang="en-US"/>
        </a:p>
      </dgm:t>
    </dgm:pt>
    <dgm:pt modelId="{B3DFA3CF-20E9-4062-A7EB-4C34231DC168}">
      <dgm:prSet phldrT="[Text]" custT="1"/>
      <dgm:spPr/>
      <dgm:t>
        <a:bodyPr/>
        <a:lstStyle/>
        <a:p>
          <a:r>
            <a:rPr lang="en-US" sz="2000" dirty="0" smtClean="0"/>
            <a:t>Gross anatomy lab, dynamic classroom experiences, clinical </a:t>
          </a:r>
          <a:r>
            <a:rPr lang="en-US" sz="2000" dirty="0" err="1" smtClean="0"/>
            <a:t>scenerios</a:t>
          </a:r>
          <a:r>
            <a:rPr lang="en-US" sz="2000" dirty="0" smtClean="0"/>
            <a:t>, patient simulation </a:t>
          </a:r>
          <a:endParaRPr lang="en-US" sz="2000" dirty="0"/>
        </a:p>
      </dgm:t>
    </dgm:pt>
    <dgm:pt modelId="{1715DC95-8C0D-44F2-A132-F2CC9F8D6776}" type="parTrans" cxnId="{23264D28-3D9D-4C14-81C3-AF159AA740F6}">
      <dgm:prSet/>
      <dgm:spPr/>
      <dgm:t>
        <a:bodyPr/>
        <a:lstStyle/>
        <a:p>
          <a:endParaRPr lang="en-US"/>
        </a:p>
      </dgm:t>
    </dgm:pt>
    <dgm:pt modelId="{CAD1D78D-B3DF-4DCE-80F1-A1F9AC1BF685}" type="sibTrans" cxnId="{23264D28-3D9D-4C14-81C3-AF159AA740F6}">
      <dgm:prSet/>
      <dgm:spPr/>
      <dgm:t>
        <a:bodyPr/>
        <a:lstStyle/>
        <a:p>
          <a:endParaRPr lang="en-US"/>
        </a:p>
      </dgm:t>
    </dgm:pt>
    <dgm:pt modelId="{C9E1EFC0-ACBA-4C1B-8868-AEFFBE5B9C4E}">
      <dgm:prSet phldrT="[Text]"/>
      <dgm:spPr/>
      <dgm:t>
        <a:bodyPr/>
        <a:lstStyle/>
        <a:p>
          <a:r>
            <a:rPr lang="en-US" dirty="0" smtClean="0"/>
            <a:t>Assessment and feedback</a:t>
          </a:r>
          <a:endParaRPr lang="en-US" dirty="0"/>
        </a:p>
      </dgm:t>
    </dgm:pt>
    <dgm:pt modelId="{4B4BCEB1-1792-42BF-90FC-AEA194502F2D}" type="parTrans" cxnId="{FBB38AE0-1B57-4806-B173-5F0608893ACD}">
      <dgm:prSet/>
      <dgm:spPr/>
      <dgm:t>
        <a:bodyPr/>
        <a:lstStyle/>
        <a:p>
          <a:endParaRPr lang="en-US"/>
        </a:p>
      </dgm:t>
    </dgm:pt>
    <dgm:pt modelId="{1F426390-94A1-44C9-8BA5-3770BDDBE0DF}" type="sibTrans" cxnId="{FBB38AE0-1B57-4806-B173-5F0608893ACD}">
      <dgm:prSet/>
      <dgm:spPr/>
      <dgm:t>
        <a:bodyPr/>
        <a:lstStyle/>
        <a:p>
          <a:endParaRPr lang="en-US"/>
        </a:p>
      </dgm:t>
    </dgm:pt>
    <dgm:pt modelId="{6EA0BD72-23C0-4F66-89C3-9B6D1BCC735F}">
      <dgm:prSet phldrT="[Text]" custT="1"/>
      <dgm:spPr/>
      <dgm:t>
        <a:bodyPr/>
        <a:lstStyle/>
        <a:p>
          <a:r>
            <a:rPr lang="en-US" sz="2000" dirty="0" smtClean="0"/>
            <a:t>Laboratory </a:t>
          </a:r>
          <a:r>
            <a:rPr lang="en-US" sz="2000" dirty="0" err="1" smtClean="0"/>
            <a:t>practicals</a:t>
          </a:r>
          <a:r>
            <a:rPr lang="en-US" sz="2000" dirty="0" smtClean="0"/>
            <a:t>, in class “clickers,” computerized exams that track competencies</a:t>
          </a:r>
          <a:endParaRPr lang="en-US" sz="2000" dirty="0"/>
        </a:p>
      </dgm:t>
    </dgm:pt>
    <dgm:pt modelId="{3A257D2C-2BD9-4601-B77D-55A5CABB680C}" type="parTrans" cxnId="{C917A3BE-9473-46BA-B83C-DE289A0E8FD9}">
      <dgm:prSet/>
      <dgm:spPr/>
      <dgm:t>
        <a:bodyPr/>
        <a:lstStyle/>
        <a:p>
          <a:endParaRPr lang="en-US"/>
        </a:p>
      </dgm:t>
    </dgm:pt>
    <dgm:pt modelId="{7FAB6728-8314-4841-89A8-0AF1F1027D5F}" type="sibTrans" cxnId="{C917A3BE-9473-46BA-B83C-DE289A0E8FD9}">
      <dgm:prSet/>
      <dgm:spPr/>
      <dgm:t>
        <a:bodyPr/>
        <a:lstStyle/>
        <a:p>
          <a:endParaRPr lang="en-US"/>
        </a:p>
      </dgm:t>
    </dgm:pt>
    <dgm:pt modelId="{CD569450-B967-4756-918D-655A86DDECE8}" type="pres">
      <dgm:prSet presAssocID="{D2E37216-6194-470F-A298-C1770627ED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86B2D-5F5E-479D-A2C2-C7AF90E40098}" type="pres">
      <dgm:prSet presAssocID="{0726FAB0-865C-4B4C-B54A-47F6C3C9ED36}" presName="composite" presStyleCnt="0"/>
      <dgm:spPr/>
    </dgm:pt>
    <dgm:pt modelId="{B5E97A62-6E29-4D48-9CAF-222708E5F343}" type="pres">
      <dgm:prSet presAssocID="{0726FAB0-865C-4B4C-B54A-47F6C3C9ED36}" presName="bentUpArrow1" presStyleLbl="alignImgPlace1" presStyleIdx="0" presStyleCnt="2"/>
      <dgm:spPr/>
    </dgm:pt>
    <dgm:pt modelId="{96364D2E-79BD-45E2-B5C4-527ADA30DCA8}" type="pres">
      <dgm:prSet presAssocID="{0726FAB0-865C-4B4C-B54A-47F6C3C9ED3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2067A-752B-4A95-8002-CBDC26C87348}" type="pres">
      <dgm:prSet presAssocID="{0726FAB0-865C-4B4C-B54A-47F6C3C9ED36}" presName="ChildText" presStyleLbl="revTx" presStyleIdx="0" presStyleCnt="3" custScaleX="214808" custLinFactNeighborX="57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E699-F41D-4567-8D8C-E91C2C25A005}" type="pres">
      <dgm:prSet presAssocID="{CEA49B06-3931-461F-A893-948D60EC5141}" presName="sibTrans" presStyleCnt="0"/>
      <dgm:spPr/>
    </dgm:pt>
    <dgm:pt modelId="{A62069B3-FB0A-4038-B575-197956FD6590}" type="pres">
      <dgm:prSet presAssocID="{5FA54C6E-0F07-4325-84F6-77DA96A7B7D8}" presName="composite" presStyleCnt="0"/>
      <dgm:spPr/>
    </dgm:pt>
    <dgm:pt modelId="{BCB3479C-A4BA-40D7-9208-D290AA9F244F}" type="pres">
      <dgm:prSet presAssocID="{5FA54C6E-0F07-4325-84F6-77DA96A7B7D8}" presName="bentUpArrow1" presStyleLbl="alignImgPlace1" presStyleIdx="1" presStyleCnt="2"/>
      <dgm:spPr/>
    </dgm:pt>
    <dgm:pt modelId="{85B49013-B8A3-4387-830F-4652F4A02855}" type="pres">
      <dgm:prSet presAssocID="{5FA54C6E-0F07-4325-84F6-77DA96A7B7D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FFC2B-19E4-4F8A-B125-0A4222CA5E1F}" type="pres">
      <dgm:prSet presAssocID="{5FA54C6E-0F07-4325-84F6-77DA96A7B7D8}" presName="ChildText" presStyleLbl="revTx" presStyleIdx="1" presStyleCnt="3" custScaleX="249173" custLinFactNeighborX="73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10F53-FA47-45CA-98A3-6F8098E51346}" type="pres">
      <dgm:prSet presAssocID="{99BCC7AB-2728-48D6-96C2-FF03ED2CE035}" presName="sibTrans" presStyleCnt="0"/>
      <dgm:spPr/>
    </dgm:pt>
    <dgm:pt modelId="{E0987587-AC34-4217-9F60-650672139D75}" type="pres">
      <dgm:prSet presAssocID="{C9E1EFC0-ACBA-4C1B-8868-AEFFBE5B9C4E}" presName="composite" presStyleCnt="0"/>
      <dgm:spPr/>
    </dgm:pt>
    <dgm:pt modelId="{BEE57133-EE91-4F76-AF36-F8A8519C214A}" type="pres">
      <dgm:prSet presAssocID="{C9E1EFC0-ACBA-4C1B-8868-AEFFBE5B9C4E}" presName="ParentText" presStyleLbl="node1" presStyleIdx="2" presStyleCnt="3" custLinFactNeighborX="-95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73F78-36CC-4C20-BC6A-18E04BEE908E}" type="pres">
      <dgm:prSet presAssocID="{C9E1EFC0-ACBA-4C1B-8868-AEFFBE5B9C4E}" presName="FinalChildText" presStyleLbl="revTx" presStyleIdx="2" presStyleCnt="3" custScaleX="132608" custLinFactNeighborX="4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1F7BF-9DE8-4BB6-B6D6-065D762DAA2B}" type="presOf" srcId="{87BA35BF-6807-4F33-846F-05DF388F09A8}" destId="{EDA2067A-752B-4A95-8002-CBDC26C87348}" srcOrd="0" destOrd="0" presId="urn:microsoft.com/office/officeart/2005/8/layout/StepDownProcess"/>
    <dgm:cxn modelId="{202D850C-632E-4A0B-9CB1-ABC3B74E5459}" type="presOf" srcId="{B3DFA3CF-20E9-4062-A7EB-4C34231DC168}" destId="{17BFFC2B-19E4-4F8A-B125-0A4222CA5E1F}" srcOrd="0" destOrd="0" presId="urn:microsoft.com/office/officeart/2005/8/layout/StepDownProcess"/>
    <dgm:cxn modelId="{23264D28-3D9D-4C14-81C3-AF159AA740F6}" srcId="{5FA54C6E-0F07-4325-84F6-77DA96A7B7D8}" destId="{B3DFA3CF-20E9-4062-A7EB-4C34231DC168}" srcOrd="0" destOrd="0" parTransId="{1715DC95-8C0D-44F2-A132-F2CC9F8D6776}" sibTransId="{CAD1D78D-B3DF-4DCE-80F1-A1F9AC1BF685}"/>
    <dgm:cxn modelId="{C917A3BE-9473-46BA-B83C-DE289A0E8FD9}" srcId="{C9E1EFC0-ACBA-4C1B-8868-AEFFBE5B9C4E}" destId="{6EA0BD72-23C0-4F66-89C3-9B6D1BCC735F}" srcOrd="0" destOrd="0" parTransId="{3A257D2C-2BD9-4601-B77D-55A5CABB680C}" sibTransId="{7FAB6728-8314-4841-89A8-0AF1F1027D5F}"/>
    <dgm:cxn modelId="{D6D843A7-1CC7-4572-AE47-79340F179E88}" srcId="{D2E37216-6194-470F-A298-C1770627ED4B}" destId="{5FA54C6E-0F07-4325-84F6-77DA96A7B7D8}" srcOrd="1" destOrd="0" parTransId="{487DAD3C-D6E8-46D6-BD36-010F7AF70D02}" sibTransId="{99BCC7AB-2728-48D6-96C2-FF03ED2CE035}"/>
    <dgm:cxn modelId="{567B6D61-BADF-47F1-8742-54447795E770}" type="presOf" srcId="{C9E1EFC0-ACBA-4C1B-8868-AEFFBE5B9C4E}" destId="{BEE57133-EE91-4F76-AF36-F8A8519C214A}" srcOrd="0" destOrd="0" presId="urn:microsoft.com/office/officeart/2005/8/layout/StepDownProcess"/>
    <dgm:cxn modelId="{636F8465-74AE-43B8-88DE-B4ACA751D9F6}" srcId="{0726FAB0-865C-4B4C-B54A-47F6C3C9ED36}" destId="{87BA35BF-6807-4F33-846F-05DF388F09A8}" srcOrd="0" destOrd="0" parTransId="{DDE21BDC-8365-480C-B48D-81F481B5828C}" sibTransId="{846CD818-8651-4223-AA4B-61AACA2EF806}"/>
    <dgm:cxn modelId="{8FBFD02F-3CAB-4F74-8C11-8BB3AF9C442D}" type="presOf" srcId="{5FA54C6E-0F07-4325-84F6-77DA96A7B7D8}" destId="{85B49013-B8A3-4387-830F-4652F4A02855}" srcOrd="0" destOrd="0" presId="urn:microsoft.com/office/officeart/2005/8/layout/StepDownProcess"/>
    <dgm:cxn modelId="{636442F9-E73B-43CA-94E1-F673E2716C63}" srcId="{D2E37216-6194-470F-A298-C1770627ED4B}" destId="{0726FAB0-865C-4B4C-B54A-47F6C3C9ED36}" srcOrd="0" destOrd="0" parTransId="{A308FC47-ED0D-4D6B-BDCD-1D388CAD6479}" sibTransId="{CEA49B06-3931-461F-A893-948D60EC5141}"/>
    <dgm:cxn modelId="{E4806CF1-3AD6-4A33-8DAF-435D2F997B19}" type="presOf" srcId="{0726FAB0-865C-4B4C-B54A-47F6C3C9ED36}" destId="{96364D2E-79BD-45E2-B5C4-527ADA30DCA8}" srcOrd="0" destOrd="0" presId="urn:microsoft.com/office/officeart/2005/8/layout/StepDownProcess"/>
    <dgm:cxn modelId="{9A3BC3D3-DE23-4478-A8D0-4955D2CE5C76}" type="presOf" srcId="{6EA0BD72-23C0-4F66-89C3-9B6D1BCC735F}" destId="{41273F78-36CC-4C20-BC6A-18E04BEE908E}" srcOrd="0" destOrd="0" presId="urn:microsoft.com/office/officeart/2005/8/layout/StepDownProcess"/>
    <dgm:cxn modelId="{FBB38AE0-1B57-4806-B173-5F0608893ACD}" srcId="{D2E37216-6194-470F-A298-C1770627ED4B}" destId="{C9E1EFC0-ACBA-4C1B-8868-AEFFBE5B9C4E}" srcOrd="2" destOrd="0" parTransId="{4B4BCEB1-1792-42BF-90FC-AEA194502F2D}" sibTransId="{1F426390-94A1-44C9-8BA5-3770BDDBE0DF}"/>
    <dgm:cxn modelId="{DB62FDEC-979C-4571-BA40-3F4ED473A4A4}" type="presOf" srcId="{D2E37216-6194-470F-A298-C1770627ED4B}" destId="{CD569450-B967-4756-918D-655A86DDECE8}" srcOrd="0" destOrd="0" presId="urn:microsoft.com/office/officeart/2005/8/layout/StepDownProcess"/>
    <dgm:cxn modelId="{18DDA0A0-AECF-4037-9986-CF29BD2BC64D}" type="presParOf" srcId="{CD569450-B967-4756-918D-655A86DDECE8}" destId="{C2E86B2D-5F5E-479D-A2C2-C7AF90E40098}" srcOrd="0" destOrd="0" presId="urn:microsoft.com/office/officeart/2005/8/layout/StepDownProcess"/>
    <dgm:cxn modelId="{7EEAC136-8682-4D52-AE22-46218796C2C1}" type="presParOf" srcId="{C2E86B2D-5F5E-479D-A2C2-C7AF90E40098}" destId="{B5E97A62-6E29-4D48-9CAF-222708E5F343}" srcOrd="0" destOrd="0" presId="urn:microsoft.com/office/officeart/2005/8/layout/StepDownProcess"/>
    <dgm:cxn modelId="{ACC9F49C-70E5-46B7-AC9A-F4B222E7F681}" type="presParOf" srcId="{C2E86B2D-5F5E-479D-A2C2-C7AF90E40098}" destId="{96364D2E-79BD-45E2-B5C4-527ADA30DCA8}" srcOrd="1" destOrd="0" presId="urn:microsoft.com/office/officeart/2005/8/layout/StepDownProcess"/>
    <dgm:cxn modelId="{6F0F7B3B-85BF-41F9-9AA4-5CE56690AB50}" type="presParOf" srcId="{C2E86B2D-5F5E-479D-A2C2-C7AF90E40098}" destId="{EDA2067A-752B-4A95-8002-CBDC26C87348}" srcOrd="2" destOrd="0" presId="urn:microsoft.com/office/officeart/2005/8/layout/StepDownProcess"/>
    <dgm:cxn modelId="{A3DBAAB6-9663-412C-92D2-42C9BD46E94C}" type="presParOf" srcId="{CD569450-B967-4756-918D-655A86DDECE8}" destId="{7A2BE699-F41D-4567-8D8C-E91C2C25A005}" srcOrd="1" destOrd="0" presId="urn:microsoft.com/office/officeart/2005/8/layout/StepDownProcess"/>
    <dgm:cxn modelId="{9866F9DB-5DD6-42A0-BEF2-D88C6F30159F}" type="presParOf" srcId="{CD569450-B967-4756-918D-655A86DDECE8}" destId="{A62069B3-FB0A-4038-B575-197956FD6590}" srcOrd="2" destOrd="0" presId="urn:microsoft.com/office/officeart/2005/8/layout/StepDownProcess"/>
    <dgm:cxn modelId="{D36F4019-4DA0-4FA0-846C-EE6767E04523}" type="presParOf" srcId="{A62069B3-FB0A-4038-B575-197956FD6590}" destId="{BCB3479C-A4BA-40D7-9208-D290AA9F244F}" srcOrd="0" destOrd="0" presId="urn:microsoft.com/office/officeart/2005/8/layout/StepDownProcess"/>
    <dgm:cxn modelId="{9890188A-4692-4FC4-8193-82D9C7B38FB7}" type="presParOf" srcId="{A62069B3-FB0A-4038-B575-197956FD6590}" destId="{85B49013-B8A3-4387-830F-4652F4A02855}" srcOrd="1" destOrd="0" presId="urn:microsoft.com/office/officeart/2005/8/layout/StepDownProcess"/>
    <dgm:cxn modelId="{33C9BF2C-2E48-4267-9633-1AF403B2E529}" type="presParOf" srcId="{A62069B3-FB0A-4038-B575-197956FD6590}" destId="{17BFFC2B-19E4-4F8A-B125-0A4222CA5E1F}" srcOrd="2" destOrd="0" presId="urn:microsoft.com/office/officeart/2005/8/layout/StepDownProcess"/>
    <dgm:cxn modelId="{27609FB0-C5E1-4261-88E1-8A967360E14F}" type="presParOf" srcId="{CD569450-B967-4756-918D-655A86DDECE8}" destId="{0BB10F53-FA47-45CA-98A3-6F8098E51346}" srcOrd="3" destOrd="0" presId="urn:microsoft.com/office/officeart/2005/8/layout/StepDownProcess"/>
    <dgm:cxn modelId="{5F93E069-23FC-4A03-AD6C-FAA4421AA9D6}" type="presParOf" srcId="{CD569450-B967-4756-918D-655A86DDECE8}" destId="{E0987587-AC34-4217-9F60-650672139D75}" srcOrd="4" destOrd="0" presId="urn:microsoft.com/office/officeart/2005/8/layout/StepDownProcess"/>
    <dgm:cxn modelId="{8EDAD2B8-A8B1-4B1B-9D41-A5347C8F5B2F}" type="presParOf" srcId="{E0987587-AC34-4217-9F60-650672139D75}" destId="{BEE57133-EE91-4F76-AF36-F8A8519C214A}" srcOrd="0" destOrd="0" presId="urn:microsoft.com/office/officeart/2005/8/layout/StepDownProcess"/>
    <dgm:cxn modelId="{FFA971BB-84B3-4A98-A6C1-01707B033B72}" type="presParOf" srcId="{E0987587-AC34-4217-9F60-650672139D75}" destId="{41273F78-36CC-4C20-BC6A-18E04BEE908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5592D-6880-4870-836A-57E89DFEB14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11EC8-B542-48EF-9C14-712AB8A6D7DB}">
      <dgm:prSet phldrT="[Text]" custT="1"/>
      <dgm:spPr/>
      <dgm:t>
        <a:bodyPr/>
        <a:lstStyle/>
        <a:p>
          <a:r>
            <a:rPr lang="en-US" sz="1800" dirty="0" smtClean="0"/>
            <a:t>Harlem &amp; Middle-town faculties collaborate to construct exam based upon LO’s.</a:t>
          </a:r>
          <a:endParaRPr lang="en-US" sz="1800" dirty="0"/>
        </a:p>
      </dgm:t>
    </dgm:pt>
    <dgm:pt modelId="{F0EBD284-4E13-4005-82D3-304D1ADE58F4}" type="parTrans" cxnId="{1C20BD19-12CE-4255-A2E1-9484A05EA245}">
      <dgm:prSet/>
      <dgm:spPr/>
      <dgm:t>
        <a:bodyPr/>
        <a:lstStyle/>
        <a:p>
          <a:endParaRPr lang="en-US"/>
        </a:p>
      </dgm:t>
    </dgm:pt>
    <dgm:pt modelId="{681129C4-B67E-4CDB-82ED-ECD9F17FCA03}" type="sibTrans" cxnId="{1C20BD19-12CE-4255-A2E1-9484A05EA245}">
      <dgm:prSet/>
      <dgm:spPr/>
      <dgm:t>
        <a:bodyPr/>
        <a:lstStyle/>
        <a:p>
          <a:endParaRPr lang="en-US"/>
        </a:p>
      </dgm:t>
    </dgm:pt>
    <dgm:pt modelId="{2633412F-0D3F-4FB0-BFA9-EF4A1890952E}">
      <dgm:prSet phldrT="[Text]" custT="1"/>
      <dgm:spPr/>
      <dgm:t>
        <a:bodyPr/>
        <a:lstStyle/>
        <a:p>
          <a:r>
            <a:rPr lang="en-US" sz="2000" dirty="0" smtClean="0"/>
            <a:t>Exam is downloaded by students &amp; opened by pw</a:t>
          </a:r>
          <a:endParaRPr lang="en-US" sz="2000" dirty="0"/>
        </a:p>
      </dgm:t>
    </dgm:pt>
    <dgm:pt modelId="{A14FFFED-848B-444F-B231-774522558D28}" type="parTrans" cxnId="{3ADABBDB-3796-4364-B693-E81FEB78F84B}">
      <dgm:prSet/>
      <dgm:spPr/>
      <dgm:t>
        <a:bodyPr/>
        <a:lstStyle/>
        <a:p>
          <a:endParaRPr lang="en-US"/>
        </a:p>
      </dgm:t>
    </dgm:pt>
    <dgm:pt modelId="{EB19F26D-7FA5-4E3A-9757-2DEA7913FD2D}" type="sibTrans" cxnId="{3ADABBDB-3796-4364-B693-E81FEB78F84B}">
      <dgm:prSet/>
      <dgm:spPr/>
      <dgm:t>
        <a:bodyPr/>
        <a:lstStyle/>
        <a:p>
          <a:endParaRPr lang="en-US"/>
        </a:p>
      </dgm:t>
    </dgm:pt>
    <dgm:pt modelId="{F1E845FC-E451-4444-A574-9294FCF6D559}">
      <dgm:prSet phldrT="[Text]" custT="1"/>
      <dgm:spPr/>
      <dgm:t>
        <a:bodyPr/>
        <a:lstStyle/>
        <a:p>
          <a:r>
            <a:rPr lang="en-US" sz="2000" dirty="0" smtClean="0"/>
            <a:t>Exam administration</a:t>
          </a:r>
          <a:endParaRPr lang="en-US" sz="2000" dirty="0"/>
        </a:p>
      </dgm:t>
    </dgm:pt>
    <dgm:pt modelId="{33F306C1-D5C6-473C-8ADC-591073DFBE93}" type="parTrans" cxnId="{3EB51A06-AFA4-4B18-8B10-E709AA67599E}">
      <dgm:prSet/>
      <dgm:spPr/>
      <dgm:t>
        <a:bodyPr/>
        <a:lstStyle/>
        <a:p>
          <a:endParaRPr lang="en-US"/>
        </a:p>
      </dgm:t>
    </dgm:pt>
    <dgm:pt modelId="{D9B4FB34-4F8F-40AB-9F69-4933F5DA4E45}" type="sibTrans" cxnId="{3EB51A06-AFA4-4B18-8B10-E709AA67599E}">
      <dgm:prSet/>
      <dgm:spPr/>
      <dgm:t>
        <a:bodyPr/>
        <a:lstStyle/>
        <a:p>
          <a:endParaRPr lang="en-US"/>
        </a:p>
      </dgm:t>
    </dgm:pt>
    <dgm:pt modelId="{06A47E5F-9E14-481D-ADBA-0DFE604366C8}">
      <dgm:prSet phldrT="[Text]" custT="1"/>
      <dgm:spPr/>
      <dgm:t>
        <a:bodyPr/>
        <a:lstStyle/>
        <a:p>
          <a:r>
            <a:rPr lang="en-US" sz="2000" dirty="0" smtClean="0"/>
            <a:t>Exam is reviewed by faculty</a:t>
          </a:r>
          <a:endParaRPr lang="en-US" sz="2000" dirty="0"/>
        </a:p>
      </dgm:t>
    </dgm:pt>
    <dgm:pt modelId="{B34FD770-F36F-4E06-8F38-E687A8AFB141}" type="parTrans" cxnId="{51835722-35A9-4543-87B2-6B42F6E3280B}">
      <dgm:prSet/>
      <dgm:spPr/>
      <dgm:t>
        <a:bodyPr/>
        <a:lstStyle/>
        <a:p>
          <a:endParaRPr lang="en-US"/>
        </a:p>
      </dgm:t>
    </dgm:pt>
    <dgm:pt modelId="{5D64C677-93D8-4025-AEBC-3813ECC7DC56}" type="sibTrans" cxnId="{51835722-35A9-4543-87B2-6B42F6E3280B}">
      <dgm:prSet/>
      <dgm:spPr/>
      <dgm:t>
        <a:bodyPr/>
        <a:lstStyle/>
        <a:p>
          <a:endParaRPr lang="en-US"/>
        </a:p>
      </dgm:t>
    </dgm:pt>
    <dgm:pt modelId="{F691427F-5AAC-40A7-A0F5-946AE2BE7D19}">
      <dgm:prSet phldrT="[Text]" custT="1"/>
      <dgm:spPr/>
      <dgm:t>
        <a:bodyPr/>
        <a:lstStyle/>
        <a:p>
          <a:r>
            <a:rPr lang="en-US" sz="2000" dirty="0" smtClean="0"/>
            <a:t>1 week after test administration grades are released</a:t>
          </a:r>
          <a:endParaRPr lang="en-US" sz="2000" dirty="0"/>
        </a:p>
      </dgm:t>
    </dgm:pt>
    <dgm:pt modelId="{792AA614-4F3E-4B24-A6C3-D8856AFBF893}" type="parTrans" cxnId="{42343345-58BF-46B9-AAC6-D62F54DC50C0}">
      <dgm:prSet/>
      <dgm:spPr/>
      <dgm:t>
        <a:bodyPr/>
        <a:lstStyle/>
        <a:p>
          <a:endParaRPr lang="en-US"/>
        </a:p>
      </dgm:t>
    </dgm:pt>
    <dgm:pt modelId="{09AAFFE2-62FA-4EF3-9BA8-E95DF0A79C12}" type="sibTrans" cxnId="{42343345-58BF-46B9-AAC6-D62F54DC50C0}">
      <dgm:prSet/>
      <dgm:spPr/>
      <dgm:t>
        <a:bodyPr/>
        <a:lstStyle/>
        <a:p>
          <a:endParaRPr lang="en-US"/>
        </a:p>
      </dgm:t>
    </dgm:pt>
    <dgm:pt modelId="{BA0CEACC-2441-4BA1-A7E3-755551EDDD83}" type="pres">
      <dgm:prSet presAssocID="{F885592D-6880-4870-836A-57E89DFEB1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B80A6-3550-473F-BE7A-AC14A0FD7982}" type="pres">
      <dgm:prSet presAssocID="{3C211EC8-B542-48EF-9C14-712AB8A6D7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768F2-519E-4E8F-9603-9A5D3587670D}" type="pres">
      <dgm:prSet presAssocID="{681129C4-B67E-4CDB-82ED-ECD9F17FCA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C7F7830-AFDC-4278-804C-1F9B96B704DC}" type="pres">
      <dgm:prSet presAssocID="{681129C4-B67E-4CDB-82ED-ECD9F17FCA0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9E732C8-D0E5-4F81-ABA5-86ED90FC979B}" type="pres">
      <dgm:prSet presAssocID="{2633412F-0D3F-4FB0-BFA9-EF4A189095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A82-2183-404C-BBF5-6919CB305FFE}" type="pres">
      <dgm:prSet presAssocID="{EB19F26D-7FA5-4E3A-9757-2DEA7913FD2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B2339CC-7C02-409C-BED7-6780FBED5596}" type="pres">
      <dgm:prSet presAssocID="{EB19F26D-7FA5-4E3A-9757-2DEA7913FD2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807843D-4B99-49C2-9466-57B2A810F46F}" type="pres">
      <dgm:prSet presAssocID="{F1E845FC-E451-4444-A574-9294FCF6D5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2791D-F96B-4CB8-8037-6CBFBD7B87AC}" type="pres">
      <dgm:prSet presAssocID="{D9B4FB34-4F8F-40AB-9F69-4933F5DA4E4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02FF178-B9B1-4A16-BE97-00147966ACB0}" type="pres">
      <dgm:prSet presAssocID="{D9B4FB34-4F8F-40AB-9F69-4933F5DA4E4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7D52AAE-B0B9-400C-AC15-56FA755792A7}" type="pres">
      <dgm:prSet presAssocID="{06A47E5F-9E14-481D-ADBA-0DFE604366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8875C-3556-44CB-AEEF-EA61182475AB}" type="pres">
      <dgm:prSet presAssocID="{5D64C677-93D8-4025-AEBC-3813ECC7DC5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D1D5633-8760-4B94-849E-232D8B5FF694}" type="pres">
      <dgm:prSet presAssocID="{5D64C677-93D8-4025-AEBC-3813ECC7DC5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88537F1-EF1F-43B9-B773-E5C2A7114A6E}" type="pres">
      <dgm:prSet presAssocID="{F691427F-5AAC-40A7-A0F5-946AE2BE7D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07783-5D98-43F1-A47D-2631A6402DDB}" type="presOf" srcId="{D9B4FB34-4F8F-40AB-9F69-4933F5DA4E45}" destId="{5DF2791D-F96B-4CB8-8037-6CBFBD7B87AC}" srcOrd="0" destOrd="0" presId="urn:microsoft.com/office/officeart/2005/8/layout/process5"/>
    <dgm:cxn modelId="{30A37002-64FC-4274-8888-4EC18FF7CB55}" type="presOf" srcId="{5D64C677-93D8-4025-AEBC-3813ECC7DC56}" destId="{CD1D5633-8760-4B94-849E-232D8B5FF694}" srcOrd="1" destOrd="0" presId="urn:microsoft.com/office/officeart/2005/8/layout/process5"/>
    <dgm:cxn modelId="{FB07221F-A198-4D17-8A5C-178A64406C47}" type="presOf" srcId="{681129C4-B67E-4CDB-82ED-ECD9F17FCA03}" destId="{AC7F7830-AFDC-4278-804C-1F9B96B704DC}" srcOrd="1" destOrd="0" presId="urn:microsoft.com/office/officeart/2005/8/layout/process5"/>
    <dgm:cxn modelId="{DD543072-3064-4098-87E1-F0391B74C5CA}" type="presOf" srcId="{EB19F26D-7FA5-4E3A-9757-2DEA7913FD2D}" destId="{1B2339CC-7C02-409C-BED7-6780FBED5596}" srcOrd="1" destOrd="0" presId="urn:microsoft.com/office/officeart/2005/8/layout/process5"/>
    <dgm:cxn modelId="{FBA1F58F-9C01-493A-A903-6674BA706CCE}" type="presOf" srcId="{5D64C677-93D8-4025-AEBC-3813ECC7DC56}" destId="{5E58875C-3556-44CB-AEEF-EA61182475AB}" srcOrd="0" destOrd="0" presId="urn:microsoft.com/office/officeart/2005/8/layout/process5"/>
    <dgm:cxn modelId="{3EB51A06-AFA4-4B18-8B10-E709AA67599E}" srcId="{F885592D-6880-4870-836A-57E89DFEB142}" destId="{F1E845FC-E451-4444-A574-9294FCF6D559}" srcOrd="2" destOrd="0" parTransId="{33F306C1-D5C6-473C-8ADC-591073DFBE93}" sibTransId="{D9B4FB34-4F8F-40AB-9F69-4933F5DA4E45}"/>
    <dgm:cxn modelId="{DBD24EB2-8FB6-4A57-8A04-9CA246775FC9}" type="presOf" srcId="{D9B4FB34-4F8F-40AB-9F69-4933F5DA4E45}" destId="{C02FF178-B9B1-4A16-BE97-00147966ACB0}" srcOrd="1" destOrd="0" presId="urn:microsoft.com/office/officeart/2005/8/layout/process5"/>
    <dgm:cxn modelId="{742FAC47-04C7-4C01-BD43-9A427FB69332}" type="presOf" srcId="{2633412F-0D3F-4FB0-BFA9-EF4A1890952E}" destId="{89E732C8-D0E5-4F81-ABA5-86ED90FC979B}" srcOrd="0" destOrd="0" presId="urn:microsoft.com/office/officeart/2005/8/layout/process5"/>
    <dgm:cxn modelId="{2C7D241E-A786-4C95-A775-E938C034431C}" type="presOf" srcId="{F691427F-5AAC-40A7-A0F5-946AE2BE7D19}" destId="{D88537F1-EF1F-43B9-B773-E5C2A7114A6E}" srcOrd="0" destOrd="0" presId="urn:microsoft.com/office/officeart/2005/8/layout/process5"/>
    <dgm:cxn modelId="{2F5164E6-5078-446E-B5C5-7CADF7997A24}" type="presOf" srcId="{EB19F26D-7FA5-4E3A-9757-2DEA7913FD2D}" destId="{CE923A82-2183-404C-BBF5-6919CB305FFE}" srcOrd="0" destOrd="0" presId="urn:microsoft.com/office/officeart/2005/8/layout/process5"/>
    <dgm:cxn modelId="{AA674F36-2734-4FA5-9F86-EC676B4E7DE9}" type="presOf" srcId="{3C211EC8-B542-48EF-9C14-712AB8A6D7DB}" destId="{A43B80A6-3550-473F-BE7A-AC14A0FD7982}" srcOrd="0" destOrd="0" presId="urn:microsoft.com/office/officeart/2005/8/layout/process5"/>
    <dgm:cxn modelId="{BE1822E1-4859-4931-A3BF-F0F91AC2B1FA}" type="presOf" srcId="{06A47E5F-9E14-481D-ADBA-0DFE604366C8}" destId="{D7D52AAE-B0B9-400C-AC15-56FA755792A7}" srcOrd="0" destOrd="0" presId="urn:microsoft.com/office/officeart/2005/8/layout/process5"/>
    <dgm:cxn modelId="{1C20BD19-12CE-4255-A2E1-9484A05EA245}" srcId="{F885592D-6880-4870-836A-57E89DFEB142}" destId="{3C211EC8-B542-48EF-9C14-712AB8A6D7DB}" srcOrd="0" destOrd="0" parTransId="{F0EBD284-4E13-4005-82D3-304D1ADE58F4}" sibTransId="{681129C4-B67E-4CDB-82ED-ECD9F17FCA03}"/>
    <dgm:cxn modelId="{3E21BC4F-AEEB-4B02-92AB-700AC3501DED}" type="presOf" srcId="{F1E845FC-E451-4444-A574-9294FCF6D559}" destId="{5807843D-4B99-49C2-9466-57B2A810F46F}" srcOrd="0" destOrd="0" presId="urn:microsoft.com/office/officeart/2005/8/layout/process5"/>
    <dgm:cxn modelId="{42343345-58BF-46B9-AAC6-D62F54DC50C0}" srcId="{F885592D-6880-4870-836A-57E89DFEB142}" destId="{F691427F-5AAC-40A7-A0F5-946AE2BE7D19}" srcOrd="4" destOrd="0" parTransId="{792AA614-4F3E-4B24-A6C3-D8856AFBF893}" sibTransId="{09AAFFE2-62FA-4EF3-9BA8-E95DF0A79C12}"/>
    <dgm:cxn modelId="{51835722-35A9-4543-87B2-6B42F6E3280B}" srcId="{F885592D-6880-4870-836A-57E89DFEB142}" destId="{06A47E5F-9E14-481D-ADBA-0DFE604366C8}" srcOrd="3" destOrd="0" parTransId="{B34FD770-F36F-4E06-8F38-E687A8AFB141}" sibTransId="{5D64C677-93D8-4025-AEBC-3813ECC7DC56}"/>
    <dgm:cxn modelId="{CD29A2F6-E7D7-4D32-A6DA-6C5FFBDB944B}" type="presOf" srcId="{681129C4-B67E-4CDB-82ED-ECD9F17FCA03}" destId="{FF9768F2-519E-4E8F-9603-9A5D3587670D}" srcOrd="0" destOrd="0" presId="urn:microsoft.com/office/officeart/2005/8/layout/process5"/>
    <dgm:cxn modelId="{3ADABBDB-3796-4364-B693-E81FEB78F84B}" srcId="{F885592D-6880-4870-836A-57E89DFEB142}" destId="{2633412F-0D3F-4FB0-BFA9-EF4A1890952E}" srcOrd="1" destOrd="0" parTransId="{A14FFFED-848B-444F-B231-774522558D28}" sibTransId="{EB19F26D-7FA5-4E3A-9757-2DEA7913FD2D}"/>
    <dgm:cxn modelId="{C865778F-7EDE-4C6C-B739-F1C107503D5B}" type="presOf" srcId="{F885592D-6880-4870-836A-57E89DFEB142}" destId="{BA0CEACC-2441-4BA1-A7E3-755551EDDD83}" srcOrd="0" destOrd="0" presId="urn:microsoft.com/office/officeart/2005/8/layout/process5"/>
    <dgm:cxn modelId="{137DED8A-C997-46D6-B90D-745EF36C15F4}" type="presParOf" srcId="{BA0CEACC-2441-4BA1-A7E3-755551EDDD83}" destId="{A43B80A6-3550-473F-BE7A-AC14A0FD7982}" srcOrd="0" destOrd="0" presId="urn:microsoft.com/office/officeart/2005/8/layout/process5"/>
    <dgm:cxn modelId="{CDA9D408-9BF8-4517-BAF5-658E6C1258CC}" type="presParOf" srcId="{BA0CEACC-2441-4BA1-A7E3-755551EDDD83}" destId="{FF9768F2-519E-4E8F-9603-9A5D3587670D}" srcOrd="1" destOrd="0" presId="urn:microsoft.com/office/officeart/2005/8/layout/process5"/>
    <dgm:cxn modelId="{5BE2CE90-80E6-4FBE-A6E4-26D7387C725A}" type="presParOf" srcId="{FF9768F2-519E-4E8F-9603-9A5D3587670D}" destId="{AC7F7830-AFDC-4278-804C-1F9B96B704DC}" srcOrd="0" destOrd="0" presId="urn:microsoft.com/office/officeart/2005/8/layout/process5"/>
    <dgm:cxn modelId="{2DC05459-B439-40FF-B797-8F198B2F8717}" type="presParOf" srcId="{BA0CEACC-2441-4BA1-A7E3-755551EDDD83}" destId="{89E732C8-D0E5-4F81-ABA5-86ED90FC979B}" srcOrd="2" destOrd="0" presId="urn:microsoft.com/office/officeart/2005/8/layout/process5"/>
    <dgm:cxn modelId="{93A84AFE-2447-45B1-999F-39FB0480AAA4}" type="presParOf" srcId="{BA0CEACC-2441-4BA1-A7E3-755551EDDD83}" destId="{CE923A82-2183-404C-BBF5-6919CB305FFE}" srcOrd="3" destOrd="0" presId="urn:microsoft.com/office/officeart/2005/8/layout/process5"/>
    <dgm:cxn modelId="{D8C01D9A-1581-4DAD-B426-24921316D922}" type="presParOf" srcId="{CE923A82-2183-404C-BBF5-6919CB305FFE}" destId="{1B2339CC-7C02-409C-BED7-6780FBED5596}" srcOrd="0" destOrd="0" presId="urn:microsoft.com/office/officeart/2005/8/layout/process5"/>
    <dgm:cxn modelId="{390CC2EC-F8DE-4B8F-98E2-3900D4E2581C}" type="presParOf" srcId="{BA0CEACC-2441-4BA1-A7E3-755551EDDD83}" destId="{5807843D-4B99-49C2-9466-57B2A810F46F}" srcOrd="4" destOrd="0" presId="urn:microsoft.com/office/officeart/2005/8/layout/process5"/>
    <dgm:cxn modelId="{CDD03C16-F10C-4418-AEEF-84383161B4CB}" type="presParOf" srcId="{BA0CEACC-2441-4BA1-A7E3-755551EDDD83}" destId="{5DF2791D-F96B-4CB8-8037-6CBFBD7B87AC}" srcOrd="5" destOrd="0" presId="urn:microsoft.com/office/officeart/2005/8/layout/process5"/>
    <dgm:cxn modelId="{8704192D-E441-4092-98F5-8A2B366E20D0}" type="presParOf" srcId="{5DF2791D-F96B-4CB8-8037-6CBFBD7B87AC}" destId="{C02FF178-B9B1-4A16-BE97-00147966ACB0}" srcOrd="0" destOrd="0" presId="urn:microsoft.com/office/officeart/2005/8/layout/process5"/>
    <dgm:cxn modelId="{5F7AB7FD-E0E4-46F1-A659-1E0353DADE0F}" type="presParOf" srcId="{BA0CEACC-2441-4BA1-A7E3-755551EDDD83}" destId="{D7D52AAE-B0B9-400C-AC15-56FA755792A7}" srcOrd="6" destOrd="0" presId="urn:microsoft.com/office/officeart/2005/8/layout/process5"/>
    <dgm:cxn modelId="{F59D3C2D-812C-41A6-BF26-54F90BE9C698}" type="presParOf" srcId="{BA0CEACC-2441-4BA1-A7E3-755551EDDD83}" destId="{5E58875C-3556-44CB-AEEF-EA61182475AB}" srcOrd="7" destOrd="0" presId="urn:microsoft.com/office/officeart/2005/8/layout/process5"/>
    <dgm:cxn modelId="{7A126824-89C8-43C2-9D60-858D181B79E0}" type="presParOf" srcId="{5E58875C-3556-44CB-AEEF-EA61182475AB}" destId="{CD1D5633-8760-4B94-849E-232D8B5FF694}" srcOrd="0" destOrd="0" presId="urn:microsoft.com/office/officeart/2005/8/layout/process5"/>
    <dgm:cxn modelId="{211F0E59-5E89-467A-99EF-CB70EB9B2C72}" type="presParOf" srcId="{BA0CEACC-2441-4BA1-A7E3-755551EDDD83}" destId="{D88537F1-EF1F-43B9-B773-E5C2A7114A6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5592D-6880-4870-836A-57E89DFEB14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11EC8-B542-48EF-9C14-712AB8A6D7DB}">
      <dgm:prSet phldrT="[Text]" custT="1"/>
      <dgm:spPr/>
      <dgm:t>
        <a:bodyPr/>
        <a:lstStyle/>
        <a:p>
          <a:r>
            <a:rPr lang="en-US" sz="1800" dirty="0" smtClean="0"/>
            <a:t>Harlem &amp; Middle-town faculties collaborate to construct exam based upon LO’s.</a:t>
          </a:r>
          <a:endParaRPr lang="en-US" sz="1800" dirty="0"/>
        </a:p>
      </dgm:t>
    </dgm:pt>
    <dgm:pt modelId="{F0EBD284-4E13-4005-82D3-304D1ADE58F4}" type="parTrans" cxnId="{1C20BD19-12CE-4255-A2E1-9484A05EA245}">
      <dgm:prSet/>
      <dgm:spPr/>
      <dgm:t>
        <a:bodyPr/>
        <a:lstStyle/>
        <a:p>
          <a:endParaRPr lang="en-US"/>
        </a:p>
      </dgm:t>
    </dgm:pt>
    <dgm:pt modelId="{681129C4-B67E-4CDB-82ED-ECD9F17FCA03}" type="sibTrans" cxnId="{1C20BD19-12CE-4255-A2E1-9484A05EA245}">
      <dgm:prSet/>
      <dgm:spPr/>
      <dgm:t>
        <a:bodyPr/>
        <a:lstStyle/>
        <a:p>
          <a:endParaRPr lang="en-US"/>
        </a:p>
      </dgm:t>
    </dgm:pt>
    <dgm:pt modelId="{2633412F-0D3F-4FB0-BFA9-EF4A1890952E}">
      <dgm:prSet phldrT="[Text]" custT="1"/>
      <dgm:spPr/>
      <dgm:t>
        <a:bodyPr/>
        <a:lstStyle/>
        <a:p>
          <a:r>
            <a:rPr lang="en-US" sz="2000" dirty="0" smtClean="0"/>
            <a:t>Exam is downloaded by students &amp; opened by pw</a:t>
          </a:r>
          <a:endParaRPr lang="en-US" sz="2000" dirty="0"/>
        </a:p>
      </dgm:t>
    </dgm:pt>
    <dgm:pt modelId="{A14FFFED-848B-444F-B231-774522558D28}" type="parTrans" cxnId="{3ADABBDB-3796-4364-B693-E81FEB78F84B}">
      <dgm:prSet/>
      <dgm:spPr/>
      <dgm:t>
        <a:bodyPr/>
        <a:lstStyle/>
        <a:p>
          <a:endParaRPr lang="en-US"/>
        </a:p>
      </dgm:t>
    </dgm:pt>
    <dgm:pt modelId="{EB19F26D-7FA5-4E3A-9757-2DEA7913FD2D}" type="sibTrans" cxnId="{3ADABBDB-3796-4364-B693-E81FEB78F84B}">
      <dgm:prSet/>
      <dgm:spPr/>
      <dgm:t>
        <a:bodyPr/>
        <a:lstStyle/>
        <a:p>
          <a:endParaRPr lang="en-US"/>
        </a:p>
      </dgm:t>
    </dgm:pt>
    <dgm:pt modelId="{F1E845FC-E451-4444-A574-9294FCF6D559}">
      <dgm:prSet phldrT="[Text]" custT="1"/>
      <dgm:spPr/>
      <dgm:t>
        <a:bodyPr/>
        <a:lstStyle/>
        <a:p>
          <a:r>
            <a:rPr lang="en-US" sz="2000" dirty="0" smtClean="0"/>
            <a:t>Exam administration</a:t>
          </a:r>
          <a:endParaRPr lang="en-US" sz="2000" dirty="0"/>
        </a:p>
      </dgm:t>
    </dgm:pt>
    <dgm:pt modelId="{33F306C1-D5C6-473C-8ADC-591073DFBE93}" type="parTrans" cxnId="{3EB51A06-AFA4-4B18-8B10-E709AA67599E}">
      <dgm:prSet/>
      <dgm:spPr/>
      <dgm:t>
        <a:bodyPr/>
        <a:lstStyle/>
        <a:p>
          <a:endParaRPr lang="en-US"/>
        </a:p>
      </dgm:t>
    </dgm:pt>
    <dgm:pt modelId="{D9B4FB34-4F8F-40AB-9F69-4933F5DA4E45}" type="sibTrans" cxnId="{3EB51A06-AFA4-4B18-8B10-E709AA67599E}">
      <dgm:prSet/>
      <dgm:spPr/>
      <dgm:t>
        <a:bodyPr/>
        <a:lstStyle/>
        <a:p>
          <a:endParaRPr lang="en-US"/>
        </a:p>
      </dgm:t>
    </dgm:pt>
    <dgm:pt modelId="{06A47E5F-9E14-481D-ADBA-0DFE604366C8}">
      <dgm:prSet phldrT="[Text]" custT="1"/>
      <dgm:spPr/>
      <dgm:t>
        <a:bodyPr/>
        <a:lstStyle/>
        <a:p>
          <a:r>
            <a:rPr lang="en-US" sz="2000" dirty="0" smtClean="0"/>
            <a:t>Exam is reviewed by faculty</a:t>
          </a:r>
          <a:endParaRPr lang="en-US" sz="2000" dirty="0"/>
        </a:p>
      </dgm:t>
    </dgm:pt>
    <dgm:pt modelId="{B34FD770-F36F-4E06-8F38-E687A8AFB141}" type="parTrans" cxnId="{51835722-35A9-4543-87B2-6B42F6E3280B}">
      <dgm:prSet/>
      <dgm:spPr/>
      <dgm:t>
        <a:bodyPr/>
        <a:lstStyle/>
        <a:p>
          <a:endParaRPr lang="en-US"/>
        </a:p>
      </dgm:t>
    </dgm:pt>
    <dgm:pt modelId="{5D64C677-93D8-4025-AEBC-3813ECC7DC56}" type="sibTrans" cxnId="{51835722-35A9-4543-87B2-6B42F6E3280B}">
      <dgm:prSet/>
      <dgm:spPr/>
      <dgm:t>
        <a:bodyPr/>
        <a:lstStyle/>
        <a:p>
          <a:endParaRPr lang="en-US"/>
        </a:p>
      </dgm:t>
    </dgm:pt>
    <dgm:pt modelId="{F691427F-5AAC-40A7-A0F5-946AE2BE7D19}">
      <dgm:prSet phldrT="[Text]" custT="1"/>
      <dgm:spPr/>
      <dgm:t>
        <a:bodyPr/>
        <a:lstStyle/>
        <a:p>
          <a:r>
            <a:rPr lang="en-US" sz="2000" dirty="0" smtClean="0"/>
            <a:t>1 week after test administration grades are released</a:t>
          </a:r>
          <a:endParaRPr lang="en-US" sz="2000" dirty="0"/>
        </a:p>
      </dgm:t>
    </dgm:pt>
    <dgm:pt modelId="{792AA614-4F3E-4B24-A6C3-D8856AFBF893}" type="parTrans" cxnId="{42343345-58BF-46B9-AAC6-D62F54DC50C0}">
      <dgm:prSet/>
      <dgm:spPr/>
      <dgm:t>
        <a:bodyPr/>
        <a:lstStyle/>
        <a:p>
          <a:endParaRPr lang="en-US"/>
        </a:p>
      </dgm:t>
    </dgm:pt>
    <dgm:pt modelId="{09AAFFE2-62FA-4EF3-9BA8-E95DF0A79C12}" type="sibTrans" cxnId="{42343345-58BF-46B9-AAC6-D62F54DC50C0}">
      <dgm:prSet/>
      <dgm:spPr/>
      <dgm:t>
        <a:bodyPr/>
        <a:lstStyle/>
        <a:p>
          <a:endParaRPr lang="en-US"/>
        </a:p>
      </dgm:t>
    </dgm:pt>
    <dgm:pt modelId="{BA0CEACC-2441-4BA1-A7E3-755551EDDD83}" type="pres">
      <dgm:prSet presAssocID="{F885592D-6880-4870-836A-57E89DFEB1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B80A6-3550-473F-BE7A-AC14A0FD7982}" type="pres">
      <dgm:prSet presAssocID="{3C211EC8-B542-48EF-9C14-712AB8A6D7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768F2-519E-4E8F-9603-9A5D3587670D}" type="pres">
      <dgm:prSet presAssocID="{681129C4-B67E-4CDB-82ED-ECD9F17FCA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C7F7830-AFDC-4278-804C-1F9B96B704DC}" type="pres">
      <dgm:prSet presAssocID="{681129C4-B67E-4CDB-82ED-ECD9F17FCA0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9E732C8-D0E5-4F81-ABA5-86ED90FC979B}" type="pres">
      <dgm:prSet presAssocID="{2633412F-0D3F-4FB0-BFA9-EF4A189095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A82-2183-404C-BBF5-6919CB305FFE}" type="pres">
      <dgm:prSet presAssocID="{EB19F26D-7FA5-4E3A-9757-2DEA7913FD2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B2339CC-7C02-409C-BED7-6780FBED5596}" type="pres">
      <dgm:prSet presAssocID="{EB19F26D-7FA5-4E3A-9757-2DEA7913FD2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807843D-4B99-49C2-9466-57B2A810F46F}" type="pres">
      <dgm:prSet presAssocID="{F1E845FC-E451-4444-A574-9294FCF6D5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2791D-F96B-4CB8-8037-6CBFBD7B87AC}" type="pres">
      <dgm:prSet presAssocID="{D9B4FB34-4F8F-40AB-9F69-4933F5DA4E4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02FF178-B9B1-4A16-BE97-00147966ACB0}" type="pres">
      <dgm:prSet presAssocID="{D9B4FB34-4F8F-40AB-9F69-4933F5DA4E4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7D52AAE-B0B9-400C-AC15-56FA755792A7}" type="pres">
      <dgm:prSet presAssocID="{06A47E5F-9E14-481D-ADBA-0DFE604366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8875C-3556-44CB-AEEF-EA61182475AB}" type="pres">
      <dgm:prSet presAssocID="{5D64C677-93D8-4025-AEBC-3813ECC7DC5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D1D5633-8760-4B94-849E-232D8B5FF694}" type="pres">
      <dgm:prSet presAssocID="{5D64C677-93D8-4025-AEBC-3813ECC7DC5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88537F1-EF1F-43B9-B773-E5C2A7114A6E}" type="pres">
      <dgm:prSet presAssocID="{F691427F-5AAC-40A7-A0F5-946AE2BE7D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07783-5D98-43F1-A47D-2631A6402DDB}" type="presOf" srcId="{D9B4FB34-4F8F-40AB-9F69-4933F5DA4E45}" destId="{5DF2791D-F96B-4CB8-8037-6CBFBD7B87AC}" srcOrd="0" destOrd="0" presId="urn:microsoft.com/office/officeart/2005/8/layout/process5"/>
    <dgm:cxn modelId="{30A37002-64FC-4274-8888-4EC18FF7CB55}" type="presOf" srcId="{5D64C677-93D8-4025-AEBC-3813ECC7DC56}" destId="{CD1D5633-8760-4B94-849E-232D8B5FF694}" srcOrd="1" destOrd="0" presId="urn:microsoft.com/office/officeart/2005/8/layout/process5"/>
    <dgm:cxn modelId="{FB07221F-A198-4D17-8A5C-178A64406C47}" type="presOf" srcId="{681129C4-B67E-4CDB-82ED-ECD9F17FCA03}" destId="{AC7F7830-AFDC-4278-804C-1F9B96B704DC}" srcOrd="1" destOrd="0" presId="urn:microsoft.com/office/officeart/2005/8/layout/process5"/>
    <dgm:cxn modelId="{DD543072-3064-4098-87E1-F0391B74C5CA}" type="presOf" srcId="{EB19F26D-7FA5-4E3A-9757-2DEA7913FD2D}" destId="{1B2339CC-7C02-409C-BED7-6780FBED5596}" srcOrd="1" destOrd="0" presId="urn:microsoft.com/office/officeart/2005/8/layout/process5"/>
    <dgm:cxn modelId="{FBA1F58F-9C01-493A-A903-6674BA706CCE}" type="presOf" srcId="{5D64C677-93D8-4025-AEBC-3813ECC7DC56}" destId="{5E58875C-3556-44CB-AEEF-EA61182475AB}" srcOrd="0" destOrd="0" presId="urn:microsoft.com/office/officeart/2005/8/layout/process5"/>
    <dgm:cxn modelId="{3EB51A06-AFA4-4B18-8B10-E709AA67599E}" srcId="{F885592D-6880-4870-836A-57E89DFEB142}" destId="{F1E845FC-E451-4444-A574-9294FCF6D559}" srcOrd="2" destOrd="0" parTransId="{33F306C1-D5C6-473C-8ADC-591073DFBE93}" sibTransId="{D9B4FB34-4F8F-40AB-9F69-4933F5DA4E45}"/>
    <dgm:cxn modelId="{DBD24EB2-8FB6-4A57-8A04-9CA246775FC9}" type="presOf" srcId="{D9B4FB34-4F8F-40AB-9F69-4933F5DA4E45}" destId="{C02FF178-B9B1-4A16-BE97-00147966ACB0}" srcOrd="1" destOrd="0" presId="urn:microsoft.com/office/officeart/2005/8/layout/process5"/>
    <dgm:cxn modelId="{742FAC47-04C7-4C01-BD43-9A427FB69332}" type="presOf" srcId="{2633412F-0D3F-4FB0-BFA9-EF4A1890952E}" destId="{89E732C8-D0E5-4F81-ABA5-86ED90FC979B}" srcOrd="0" destOrd="0" presId="urn:microsoft.com/office/officeart/2005/8/layout/process5"/>
    <dgm:cxn modelId="{2C7D241E-A786-4C95-A775-E938C034431C}" type="presOf" srcId="{F691427F-5AAC-40A7-A0F5-946AE2BE7D19}" destId="{D88537F1-EF1F-43B9-B773-E5C2A7114A6E}" srcOrd="0" destOrd="0" presId="urn:microsoft.com/office/officeart/2005/8/layout/process5"/>
    <dgm:cxn modelId="{2F5164E6-5078-446E-B5C5-7CADF7997A24}" type="presOf" srcId="{EB19F26D-7FA5-4E3A-9757-2DEA7913FD2D}" destId="{CE923A82-2183-404C-BBF5-6919CB305FFE}" srcOrd="0" destOrd="0" presId="urn:microsoft.com/office/officeart/2005/8/layout/process5"/>
    <dgm:cxn modelId="{AA674F36-2734-4FA5-9F86-EC676B4E7DE9}" type="presOf" srcId="{3C211EC8-B542-48EF-9C14-712AB8A6D7DB}" destId="{A43B80A6-3550-473F-BE7A-AC14A0FD7982}" srcOrd="0" destOrd="0" presId="urn:microsoft.com/office/officeart/2005/8/layout/process5"/>
    <dgm:cxn modelId="{BE1822E1-4859-4931-A3BF-F0F91AC2B1FA}" type="presOf" srcId="{06A47E5F-9E14-481D-ADBA-0DFE604366C8}" destId="{D7D52AAE-B0B9-400C-AC15-56FA755792A7}" srcOrd="0" destOrd="0" presId="urn:microsoft.com/office/officeart/2005/8/layout/process5"/>
    <dgm:cxn modelId="{1C20BD19-12CE-4255-A2E1-9484A05EA245}" srcId="{F885592D-6880-4870-836A-57E89DFEB142}" destId="{3C211EC8-B542-48EF-9C14-712AB8A6D7DB}" srcOrd="0" destOrd="0" parTransId="{F0EBD284-4E13-4005-82D3-304D1ADE58F4}" sibTransId="{681129C4-B67E-4CDB-82ED-ECD9F17FCA03}"/>
    <dgm:cxn modelId="{3E21BC4F-AEEB-4B02-92AB-700AC3501DED}" type="presOf" srcId="{F1E845FC-E451-4444-A574-9294FCF6D559}" destId="{5807843D-4B99-49C2-9466-57B2A810F46F}" srcOrd="0" destOrd="0" presId="urn:microsoft.com/office/officeart/2005/8/layout/process5"/>
    <dgm:cxn modelId="{42343345-58BF-46B9-AAC6-D62F54DC50C0}" srcId="{F885592D-6880-4870-836A-57E89DFEB142}" destId="{F691427F-5AAC-40A7-A0F5-946AE2BE7D19}" srcOrd="4" destOrd="0" parTransId="{792AA614-4F3E-4B24-A6C3-D8856AFBF893}" sibTransId="{09AAFFE2-62FA-4EF3-9BA8-E95DF0A79C12}"/>
    <dgm:cxn modelId="{51835722-35A9-4543-87B2-6B42F6E3280B}" srcId="{F885592D-6880-4870-836A-57E89DFEB142}" destId="{06A47E5F-9E14-481D-ADBA-0DFE604366C8}" srcOrd="3" destOrd="0" parTransId="{B34FD770-F36F-4E06-8F38-E687A8AFB141}" sibTransId="{5D64C677-93D8-4025-AEBC-3813ECC7DC56}"/>
    <dgm:cxn modelId="{CD29A2F6-E7D7-4D32-A6DA-6C5FFBDB944B}" type="presOf" srcId="{681129C4-B67E-4CDB-82ED-ECD9F17FCA03}" destId="{FF9768F2-519E-4E8F-9603-9A5D3587670D}" srcOrd="0" destOrd="0" presId="urn:microsoft.com/office/officeart/2005/8/layout/process5"/>
    <dgm:cxn modelId="{3ADABBDB-3796-4364-B693-E81FEB78F84B}" srcId="{F885592D-6880-4870-836A-57E89DFEB142}" destId="{2633412F-0D3F-4FB0-BFA9-EF4A1890952E}" srcOrd="1" destOrd="0" parTransId="{A14FFFED-848B-444F-B231-774522558D28}" sibTransId="{EB19F26D-7FA5-4E3A-9757-2DEA7913FD2D}"/>
    <dgm:cxn modelId="{C865778F-7EDE-4C6C-B739-F1C107503D5B}" type="presOf" srcId="{F885592D-6880-4870-836A-57E89DFEB142}" destId="{BA0CEACC-2441-4BA1-A7E3-755551EDDD83}" srcOrd="0" destOrd="0" presId="urn:microsoft.com/office/officeart/2005/8/layout/process5"/>
    <dgm:cxn modelId="{137DED8A-C997-46D6-B90D-745EF36C15F4}" type="presParOf" srcId="{BA0CEACC-2441-4BA1-A7E3-755551EDDD83}" destId="{A43B80A6-3550-473F-BE7A-AC14A0FD7982}" srcOrd="0" destOrd="0" presId="urn:microsoft.com/office/officeart/2005/8/layout/process5"/>
    <dgm:cxn modelId="{CDA9D408-9BF8-4517-BAF5-658E6C1258CC}" type="presParOf" srcId="{BA0CEACC-2441-4BA1-A7E3-755551EDDD83}" destId="{FF9768F2-519E-4E8F-9603-9A5D3587670D}" srcOrd="1" destOrd="0" presId="urn:microsoft.com/office/officeart/2005/8/layout/process5"/>
    <dgm:cxn modelId="{5BE2CE90-80E6-4FBE-A6E4-26D7387C725A}" type="presParOf" srcId="{FF9768F2-519E-4E8F-9603-9A5D3587670D}" destId="{AC7F7830-AFDC-4278-804C-1F9B96B704DC}" srcOrd="0" destOrd="0" presId="urn:microsoft.com/office/officeart/2005/8/layout/process5"/>
    <dgm:cxn modelId="{2DC05459-B439-40FF-B797-8F198B2F8717}" type="presParOf" srcId="{BA0CEACC-2441-4BA1-A7E3-755551EDDD83}" destId="{89E732C8-D0E5-4F81-ABA5-86ED90FC979B}" srcOrd="2" destOrd="0" presId="urn:microsoft.com/office/officeart/2005/8/layout/process5"/>
    <dgm:cxn modelId="{93A84AFE-2447-45B1-999F-39FB0480AAA4}" type="presParOf" srcId="{BA0CEACC-2441-4BA1-A7E3-755551EDDD83}" destId="{CE923A82-2183-404C-BBF5-6919CB305FFE}" srcOrd="3" destOrd="0" presId="urn:microsoft.com/office/officeart/2005/8/layout/process5"/>
    <dgm:cxn modelId="{D8C01D9A-1581-4DAD-B426-24921316D922}" type="presParOf" srcId="{CE923A82-2183-404C-BBF5-6919CB305FFE}" destId="{1B2339CC-7C02-409C-BED7-6780FBED5596}" srcOrd="0" destOrd="0" presId="urn:microsoft.com/office/officeart/2005/8/layout/process5"/>
    <dgm:cxn modelId="{390CC2EC-F8DE-4B8F-98E2-3900D4E2581C}" type="presParOf" srcId="{BA0CEACC-2441-4BA1-A7E3-755551EDDD83}" destId="{5807843D-4B99-49C2-9466-57B2A810F46F}" srcOrd="4" destOrd="0" presId="urn:microsoft.com/office/officeart/2005/8/layout/process5"/>
    <dgm:cxn modelId="{CDD03C16-F10C-4418-AEEF-84383161B4CB}" type="presParOf" srcId="{BA0CEACC-2441-4BA1-A7E3-755551EDDD83}" destId="{5DF2791D-F96B-4CB8-8037-6CBFBD7B87AC}" srcOrd="5" destOrd="0" presId="urn:microsoft.com/office/officeart/2005/8/layout/process5"/>
    <dgm:cxn modelId="{8704192D-E441-4092-98F5-8A2B366E20D0}" type="presParOf" srcId="{5DF2791D-F96B-4CB8-8037-6CBFBD7B87AC}" destId="{C02FF178-B9B1-4A16-BE97-00147966ACB0}" srcOrd="0" destOrd="0" presId="urn:microsoft.com/office/officeart/2005/8/layout/process5"/>
    <dgm:cxn modelId="{5F7AB7FD-E0E4-46F1-A659-1E0353DADE0F}" type="presParOf" srcId="{BA0CEACC-2441-4BA1-A7E3-755551EDDD83}" destId="{D7D52AAE-B0B9-400C-AC15-56FA755792A7}" srcOrd="6" destOrd="0" presId="urn:microsoft.com/office/officeart/2005/8/layout/process5"/>
    <dgm:cxn modelId="{F59D3C2D-812C-41A6-BF26-54F90BE9C698}" type="presParOf" srcId="{BA0CEACC-2441-4BA1-A7E3-755551EDDD83}" destId="{5E58875C-3556-44CB-AEEF-EA61182475AB}" srcOrd="7" destOrd="0" presId="urn:microsoft.com/office/officeart/2005/8/layout/process5"/>
    <dgm:cxn modelId="{7A126824-89C8-43C2-9D60-858D181B79E0}" type="presParOf" srcId="{5E58875C-3556-44CB-AEEF-EA61182475AB}" destId="{CD1D5633-8760-4B94-849E-232D8B5FF694}" srcOrd="0" destOrd="0" presId="urn:microsoft.com/office/officeart/2005/8/layout/process5"/>
    <dgm:cxn modelId="{211F0E59-5E89-467A-99EF-CB70EB9B2C72}" type="presParOf" srcId="{BA0CEACC-2441-4BA1-A7E3-755551EDDD83}" destId="{D88537F1-EF1F-43B9-B773-E5C2A7114A6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5BA87-9394-4BFE-9456-9C1B48DDF2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1BCC8-8ABF-423C-A181-0F935112B721}">
      <dgm:prSet phldrT="[Text]"/>
      <dgm:spPr/>
      <dgm:t>
        <a:bodyPr/>
        <a:lstStyle/>
        <a:p>
          <a:r>
            <a:rPr lang="en-US" dirty="0" smtClean="0"/>
            <a:t>Chronic poor performance</a:t>
          </a:r>
          <a:endParaRPr lang="en-US" dirty="0"/>
        </a:p>
      </dgm:t>
    </dgm:pt>
    <dgm:pt modelId="{375CA79A-F57E-4A3E-ADE9-2F2F1D250684}" type="parTrans" cxnId="{C1A644C1-8C79-4A51-A2C7-9D0F9BDA6F56}">
      <dgm:prSet/>
      <dgm:spPr/>
      <dgm:t>
        <a:bodyPr/>
        <a:lstStyle/>
        <a:p>
          <a:endParaRPr lang="en-US"/>
        </a:p>
      </dgm:t>
    </dgm:pt>
    <dgm:pt modelId="{D811D660-8590-47B1-9D2A-4229C41C3944}" type="sibTrans" cxnId="{C1A644C1-8C79-4A51-A2C7-9D0F9BDA6F56}">
      <dgm:prSet/>
      <dgm:spPr/>
      <dgm:t>
        <a:bodyPr/>
        <a:lstStyle/>
        <a:p>
          <a:endParaRPr lang="en-US"/>
        </a:p>
      </dgm:t>
    </dgm:pt>
    <dgm:pt modelId="{3D5D30F4-416C-4981-BB57-551E5E5FC1CF}">
      <dgm:prSet phldrT="[Text]"/>
      <dgm:spPr/>
      <dgm:t>
        <a:bodyPr/>
        <a:lstStyle/>
        <a:p>
          <a:r>
            <a:rPr lang="en-US" dirty="0" smtClean="0"/>
            <a:t>Course Director</a:t>
          </a:r>
          <a:endParaRPr lang="en-US" dirty="0"/>
        </a:p>
      </dgm:t>
    </dgm:pt>
    <dgm:pt modelId="{6ADECE83-9309-46D6-A607-BC92C892ACCA}" type="parTrans" cxnId="{F50BF1D3-ADFB-496C-BE25-80A6D386AB5E}">
      <dgm:prSet/>
      <dgm:spPr/>
      <dgm:t>
        <a:bodyPr/>
        <a:lstStyle/>
        <a:p>
          <a:endParaRPr lang="en-US"/>
        </a:p>
      </dgm:t>
    </dgm:pt>
    <dgm:pt modelId="{80DD49AD-F7AE-4A8A-AF3D-CEFD19F354F5}" type="sibTrans" cxnId="{F50BF1D3-ADFB-496C-BE25-80A6D386AB5E}">
      <dgm:prSet/>
      <dgm:spPr/>
      <dgm:t>
        <a:bodyPr/>
        <a:lstStyle/>
        <a:p>
          <a:endParaRPr lang="en-US"/>
        </a:p>
      </dgm:t>
    </dgm:pt>
    <dgm:pt modelId="{E7589E04-2DE9-4BAE-A2F7-BAA252E11861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34BF318C-3456-4123-8895-C27C35B4DCF0}" type="parTrans" cxnId="{84F376FB-8D22-48DB-BAC9-57B6816DE299}">
      <dgm:prSet/>
      <dgm:spPr/>
      <dgm:t>
        <a:bodyPr/>
        <a:lstStyle/>
        <a:p>
          <a:endParaRPr lang="en-US"/>
        </a:p>
      </dgm:t>
    </dgm:pt>
    <dgm:pt modelId="{354C2FC8-1002-4887-AF41-CD436F725E47}" type="sibTrans" cxnId="{84F376FB-8D22-48DB-BAC9-57B6816DE299}">
      <dgm:prSet/>
      <dgm:spPr/>
      <dgm:t>
        <a:bodyPr/>
        <a:lstStyle/>
        <a:p>
          <a:endParaRPr lang="en-US"/>
        </a:p>
      </dgm:t>
    </dgm:pt>
    <dgm:pt modelId="{8A47099A-1E6E-4709-A6FC-2C13C7EE9A85}">
      <dgm:prSet/>
      <dgm:spPr/>
      <dgm:t>
        <a:bodyPr/>
        <a:lstStyle/>
        <a:p>
          <a:r>
            <a:rPr lang="en-US" dirty="0" smtClean="0"/>
            <a:t>Quarterly Grade Report</a:t>
          </a:r>
          <a:endParaRPr lang="en-US" dirty="0"/>
        </a:p>
      </dgm:t>
    </dgm:pt>
    <dgm:pt modelId="{F6A0549B-4769-47C4-A896-DADF00FE59EB}" type="parTrans" cxnId="{4324C28C-BC6A-44E5-A3B0-30F2BAC9E6A0}">
      <dgm:prSet/>
      <dgm:spPr/>
      <dgm:t>
        <a:bodyPr/>
        <a:lstStyle/>
        <a:p>
          <a:endParaRPr lang="en-US"/>
        </a:p>
      </dgm:t>
    </dgm:pt>
    <dgm:pt modelId="{06B9A4F4-4504-428D-9BE6-83214D91D222}" type="sibTrans" cxnId="{4324C28C-BC6A-44E5-A3B0-30F2BAC9E6A0}">
      <dgm:prSet/>
      <dgm:spPr/>
      <dgm:t>
        <a:bodyPr/>
        <a:lstStyle/>
        <a:p>
          <a:endParaRPr lang="en-US"/>
        </a:p>
      </dgm:t>
    </dgm:pt>
    <dgm:pt modelId="{AF39C45C-A3A2-4539-8F4B-C4E81E595925}">
      <dgm:prSet/>
      <dgm:spPr/>
      <dgm:t>
        <a:bodyPr/>
        <a:lstStyle/>
        <a:p>
          <a:r>
            <a:rPr lang="en-US" dirty="0" smtClean="0"/>
            <a:t>Early Warning System</a:t>
          </a:r>
          <a:endParaRPr lang="en-US" dirty="0"/>
        </a:p>
      </dgm:t>
    </dgm:pt>
    <dgm:pt modelId="{88D7508E-C924-40ED-ABB0-77078B44CA74}" type="parTrans" cxnId="{BB3B031B-D710-4F9F-ADA3-8C5220F2B5FA}">
      <dgm:prSet/>
      <dgm:spPr/>
      <dgm:t>
        <a:bodyPr/>
        <a:lstStyle/>
        <a:p>
          <a:endParaRPr lang="en-US"/>
        </a:p>
      </dgm:t>
    </dgm:pt>
    <dgm:pt modelId="{817CF8F9-9A70-4926-9A5D-F4F2467D6DD3}" type="sibTrans" cxnId="{BB3B031B-D710-4F9F-ADA3-8C5220F2B5FA}">
      <dgm:prSet/>
      <dgm:spPr/>
      <dgm:t>
        <a:bodyPr/>
        <a:lstStyle/>
        <a:p>
          <a:endParaRPr lang="en-US"/>
        </a:p>
      </dgm:t>
    </dgm:pt>
    <dgm:pt modelId="{5F1A2B73-8EB4-41EB-A440-0C3D63B8AF3D}">
      <dgm:prSet/>
      <dgm:spPr/>
      <dgm:t>
        <a:bodyPr/>
        <a:lstStyle/>
        <a:p>
          <a:r>
            <a:rPr lang="en-US" dirty="0" smtClean="0"/>
            <a:t>Academic Advisor</a:t>
          </a:r>
          <a:endParaRPr lang="en-US" dirty="0"/>
        </a:p>
      </dgm:t>
    </dgm:pt>
    <dgm:pt modelId="{667E927B-7354-497A-A18D-DBABDA03213C}" type="parTrans" cxnId="{356DC6FE-08D5-401E-A637-D262809D0511}">
      <dgm:prSet/>
      <dgm:spPr/>
      <dgm:t>
        <a:bodyPr/>
        <a:lstStyle/>
        <a:p>
          <a:endParaRPr lang="en-US"/>
        </a:p>
      </dgm:t>
    </dgm:pt>
    <dgm:pt modelId="{7FF1640E-BEC6-4656-8B85-847D76989CB5}" type="sibTrans" cxnId="{356DC6FE-08D5-401E-A637-D262809D0511}">
      <dgm:prSet/>
      <dgm:spPr/>
      <dgm:t>
        <a:bodyPr/>
        <a:lstStyle/>
        <a:p>
          <a:endParaRPr lang="en-US"/>
        </a:p>
      </dgm:t>
    </dgm:pt>
    <dgm:pt modelId="{C7B5290B-A5FA-44A8-9FC2-D98DCBED83EE}">
      <dgm:prSet/>
      <dgm:spPr/>
      <dgm:t>
        <a:bodyPr/>
        <a:lstStyle/>
        <a:p>
          <a:r>
            <a:rPr lang="en-US" dirty="0" smtClean="0"/>
            <a:t>Preclinical Dean</a:t>
          </a:r>
          <a:endParaRPr lang="en-US" dirty="0"/>
        </a:p>
      </dgm:t>
    </dgm:pt>
    <dgm:pt modelId="{155785E0-2022-4F61-B582-7409775A220A}" type="parTrans" cxnId="{734D9134-5F21-4CA9-84CC-64FA55D1FE6B}">
      <dgm:prSet/>
      <dgm:spPr/>
      <dgm:t>
        <a:bodyPr/>
        <a:lstStyle/>
        <a:p>
          <a:endParaRPr lang="en-US"/>
        </a:p>
      </dgm:t>
    </dgm:pt>
    <dgm:pt modelId="{5AFACAC7-416A-49D8-8CED-D44094D7D246}" type="sibTrans" cxnId="{734D9134-5F21-4CA9-84CC-64FA55D1FE6B}">
      <dgm:prSet/>
      <dgm:spPr/>
      <dgm:t>
        <a:bodyPr/>
        <a:lstStyle/>
        <a:p>
          <a:endParaRPr lang="en-US"/>
        </a:p>
      </dgm:t>
    </dgm:pt>
    <dgm:pt modelId="{FAAA3412-15F9-4582-835B-694733D21209}" type="pres">
      <dgm:prSet presAssocID="{93F5BA87-9394-4BFE-9456-9C1B48DDF2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7064DF-ACDD-433D-91CB-F3C75BAAB7A6}" type="pres">
      <dgm:prSet presAssocID="{6331BCC8-8ABF-423C-A181-0F935112B721}" presName="hierRoot1" presStyleCnt="0"/>
      <dgm:spPr/>
    </dgm:pt>
    <dgm:pt modelId="{22F9DF1A-B649-494A-9E4A-94D2D146A9D3}" type="pres">
      <dgm:prSet presAssocID="{6331BCC8-8ABF-423C-A181-0F935112B721}" presName="composite" presStyleCnt="0"/>
      <dgm:spPr/>
    </dgm:pt>
    <dgm:pt modelId="{58DE239B-5F84-4D56-94BA-3E38B387252B}" type="pres">
      <dgm:prSet presAssocID="{6331BCC8-8ABF-423C-A181-0F935112B721}" presName="background" presStyleLbl="node0" presStyleIdx="0" presStyleCnt="1"/>
      <dgm:spPr/>
    </dgm:pt>
    <dgm:pt modelId="{A8DE61E5-4849-4609-BE81-6AB785EA3D7A}" type="pres">
      <dgm:prSet presAssocID="{6331BCC8-8ABF-423C-A181-0F935112B72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0975A3-A884-450E-9455-1FD19FF7FE39}" type="pres">
      <dgm:prSet presAssocID="{6331BCC8-8ABF-423C-A181-0F935112B721}" presName="hierChild2" presStyleCnt="0"/>
      <dgm:spPr/>
    </dgm:pt>
    <dgm:pt modelId="{F6350FDB-D451-401C-B9E3-89EC1450D7EB}" type="pres">
      <dgm:prSet presAssocID="{6ADECE83-9309-46D6-A607-BC92C892ACC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4A2847B-DD58-4608-96AC-ABFE7F89A21A}" type="pres">
      <dgm:prSet presAssocID="{3D5D30F4-416C-4981-BB57-551E5E5FC1CF}" presName="hierRoot2" presStyleCnt="0"/>
      <dgm:spPr/>
    </dgm:pt>
    <dgm:pt modelId="{5B21D29E-C40D-42B8-B294-03E7975CF4E1}" type="pres">
      <dgm:prSet presAssocID="{3D5D30F4-416C-4981-BB57-551E5E5FC1CF}" presName="composite2" presStyleCnt="0"/>
      <dgm:spPr/>
    </dgm:pt>
    <dgm:pt modelId="{C636A38A-2DDC-4E5A-A53C-DAC0A0F614CE}" type="pres">
      <dgm:prSet presAssocID="{3D5D30F4-416C-4981-BB57-551E5E5FC1CF}" presName="background2" presStyleLbl="node2" presStyleIdx="0" presStyleCnt="2"/>
      <dgm:spPr/>
    </dgm:pt>
    <dgm:pt modelId="{216DB080-E820-46F0-837B-75BF008BCE8F}" type="pres">
      <dgm:prSet presAssocID="{3D5D30F4-416C-4981-BB57-551E5E5FC1C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67492-DB30-43CC-A026-1429C2FC9430}" type="pres">
      <dgm:prSet presAssocID="{3D5D30F4-416C-4981-BB57-551E5E5FC1CF}" presName="hierChild3" presStyleCnt="0"/>
      <dgm:spPr/>
    </dgm:pt>
    <dgm:pt modelId="{1A4D1271-AF8D-44EE-8B4D-84AC51487E11}" type="pres">
      <dgm:prSet presAssocID="{34BF318C-3456-4123-8895-C27C35B4DCF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D829638-61DF-4BD2-ADAA-5C7FFA0BF31D}" type="pres">
      <dgm:prSet presAssocID="{E7589E04-2DE9-4BAE-A2F7-BAA252E11861}" presName="hierRoot2" presStyleCnt="0"/>
      <dgm:spPr/>
    </dgm:pt>
    <dgm:pt modelId="{74530BDA-8F53-4331-9C76-1FDD1C9578CA}" type="pres">
      <dgm:prSet presAssocID="{E7589E04-2DE9-4BAE-A2F7-BAA252E11861}" presName="composite2" presStyleCnt="0"/>
      <dgm:spPr/>
    </dgm:pt>
    <dgm:pt modelId="{02246B90-7E6F-4CFB-905B-50AF55334D55}" type="pres">
      <dgm:prSet presAssocID="{E7589E04-2DE9-4BAE-A2F7-BAA252E11861}" presName="background2" presStyleLbl="node2" presStyleIdx="1" presStyleCnt="2"/>
      <dgm:spPr/>
    </dgm:pt>
    <dgm:pt modelId="{6293E2ED-6507-4908-9A78-A2F89F8C24EC}" type="pres">
      <dgm:prSet presAssocID="{E7589E04-2DE9-4BAE-A2F7-BAA252E1186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38852-149D-4562-BDF6-22DB0EC92A07}" type="pres">
      <dgm:prSet presAssocID="{E7589E04-2DE9-4BAE-A2F7-BAA252E11861}" presName="hierChild3" presStyleCnt="0"/>
      <dgm:spPr/>
    </dgm:pt>
    <dgm:pt modelId="{8AD4DD62-8C16-4B1D-B86D-1C67A00150C7}" type="pres">
      <dgm:prSet presAssocID="{F6A0549B-4769-47C4-A896-DADF00FE59E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6476F85-F10A-4510-8E05-3642475B56C4}" type="pres">
      <dgm:prSet presAssocID="{8A47099A-1E6E-4709-A6FC-2C13C7EE9A85}" presName="hierRoot3" presStyleCnt="0"/>
      <dgm:spPr/>
    </dgm:pt>
    <dgm:pt modelId="{FA10FB01-4520-46DE-A566-0ED6221AF866}" type="pres">
      <dgm:prSet presAssocID="{8A47099A-1E6E-4709-A6FC-2C13C7EE9A85}" presName="composite3" presStyleCnt="0"/>
      <dgm:spPr/>
    </dgm:pt>
    <dgm:pt modelId="{F8C617BA-0846-4A8B-836B-C040CFC4BFDA}" type="pres">
      <dgm:prSet presAssocID="{8A47099A-1E6E-4709-A6FC-2C13C7EE9A85}" presName="background3" presStyleLbl="node3" presStyleIdx="0" presStyleCnt="2"/>
      <dgm:spPr/>
    </dgm:pt>
    <dgm:pt modelId="{10098A5B-F49A-44D7-B574-8D9A60B4CA96}" type="pres">
      <dgm:prSet presAssocID="{8A47099A-1E6E-4709-A6FC-2C13C7EE9A8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968CB-F452-435C-B566-A318BAE3F1E7}" type="pres">
      <dgm:prSet presAssocID="{8A47099A-1E6E-4709-A6FC-2C13C7EE9A85}" presName="hierChild4" presStyleCnt="0"/>
      <dgm:spPr/>
    </dgm:pt>
    <dgm:pt modelId="{1A440009-1888-4647-AD66-041611B9B5A6}" type="pres">
      <dgm:prSet presAssocID="{667E927B-7354-497A-A18D-DBABDA03213C}" presName="Name23" presStyleLbl="parChTrans1D4" presStyleIdx="0" presStyleCnt="2"/>
      <dgm:spPr/>
      <dgm:t>
        <a:bodyPr/>
        <a:lstStyle/>
        <a:p>
          <a:endParaRPr lang="en-US"/>
        </a:p>
      </dgm:t>
    </dgm:pt>
    <dgm:pt modelId="{AD875A79-62FF-42EF-9931-4EFC51580584}" type="pres">
      <dgm:prSet presAssocID="{5F1A2B73-8EB4-41EB-A440-0C3D63B8AF3D}" presName="hierRoot4" presStyleCnt="0"/>
      <dgm:spPr/>
    </dgm:pt>
    <dgm:pt modelId="{F659BB67-0404-48BB-A63F-4B5B9F830E24}" type="pres">
      <dgm:prSet presAssocID="{5F1A2B73-8EB4-41EB-A440-0C3D63B8AF3D}" presName="composite4" presStyleCnt="0"/>
      <dgm:spPr/>
    </dgm:pt>
    <dgm:pt modelId="{FFAC7D7A-754C-4EBF-B825-81D15F3D6352}" type="pres">
      <dgm:prSet presAssocID="{5F1A2B73-8EB4-41EB-A440-0C3D63B8AF3D}" presName="background4" presStyleLbl="node4" presStyleIdx="0" presStyleCnt="2"/>
      <dgm:spPr/>
    </dgm:pt>
    <dgm:pt modelId="{A6934457-111A-469E-955B-88F0EBDD084F}" type="pres">
      <dgm:prSet presAssocID="{5F1A2B73-8EB4-41EB-A440-0C3D63B8AF3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2FCB6-9441-4EBA-9399-DFD7C7E14EDC}" type="pres">
      <dgm:prSet presAssocID="{5F1A2B73-8EB4-41EB-A440-0C3D63B8AF3D}" presName="hierChild5" presStyleCnt="0"/>
      <dgm:spPr/>
    </dgm:pt>
    <dgm:pt modelId="{EA0D4CE9-7ADA-45CE-903D-FDD07822C123}" type="pres">
      <dgm:prSet presAssocID="{88D7508E-C924-40ED-ABB0-77078B44CA7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4780479-857E-4B34-95D8-ACD7FD9115AA}" type="pres">
      <dgm:prSet presAssocID="{AF39C45C-A3A2-4539-8F4B-C4E81E595925}" presName="hierRoot3" presStyleCnt="0"/>
      <dgm:spPr/>
    </dgm:pt>
    <dgm:pt modelId="{1B96F3E5-F76C-4D04-B382-01C29B47ECFF}" type="pres">
      <dgm:prSet presAssocID="{AF39C45C-A3A2-4539-8F4B-C4E81E595925}" presName="composite3" presStyleCnt="0"/>
      <dgm:spPr/>
    </dgm:pt>
    <dgm:pt modelId="{4EEF605C-9B05-4542-ACC0-36388D886BD8}" type="pres">
      <dgm:prSet presAssocID="{AF39C45C-A3A2-4539-8F4B-C4E81E595925}" presName="background3" presStyleLbl="node3" presStyleIdx="1" presStyleCnt="2"/>
      <dgm:spPr/>
    </dgm:pt>
    <dgm:pt modelId="{BE50460D-93A7-44F0-B667-79C470F6D20F}" type="pres">
      <dgm:prSet presAssocID="{AF39C45C-A3A2-4539-8F4B-C4E81E59592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45B67A-41CF-4A0D-BC6A-1C487C990CDA}" type="pres">
      <dgm:prSet presAssocID="{AF39C45C-A3A2-4539-8F4B-C4E81E595925}" presName="hierChild4" presStyleCnt="0"/>
      <dgm:spPr/>
    </dgm:pt>
    <dgm:pt modelId="{8ADDCD96-779A-4B2B-BC6C-81254A51232A}" type="pres">
      <dgm:prSet presAssocID="{155785E0-2022-4F61-B582-7409775A220A}" presName="Name23" presStyleLbl="parChTrans1D4" presStyleIdx="1" presStyleCnt="2"/>
      <dgm:spPr/>
      <dgm:t>
        <a:bodyPr/>
        <a:lstStyle/>
        <a:p>
          <a:endParaRPr lang="en-US"/>
        </a:p>
      </dgm:t>
    </dgm:pt>
    <dgm:pt modelId="{2EE1E2CB-23D3-4510-9ED7-C5DA919A0963}" type="pres">
      <dgm:prSet presAssocID="{C7B5290B-A5FA-44A8-9FC2-D98DCBED83EE}" presName="hierRoot4" presStyleCnt="0"/>
      <dgm:spPr/>
    </dgm:pt>
    <dgm:pt modelId="{2C60D6E6-A356-4117-AAD1-DBF6A0D5B008}" type="pres">
      <dgm:prSet presAssocID="{C7B5290B-A5FA-44A8-9FC2-D98DCBED83EE}" presName="composite4" presStyleCnt="0"/>
      <dgm:spPr/>
    </dgm:pt>
    <dgm:pt modelId="{3BFCDC86-D629-423E-81BD-FDEA76C7220A}" type="pres">
      <dgm:prSet presAssocID="{C7B5290B-A5FA-44A8-9FC2-D98DCBED83EE}" presName="background4" presStyleLbl="node4" presStyleIdx="1" presStyleCnt="2"/>
      <dgm:spPr/>
    </dgm:pt>
    <dgm:pt modelId="{3D215FBB-3701-48DE-BD47-81E8EFCF0986}" type="pres">
      <dgm:prSet presAssocID="{C7B5290B-A5FA-44A8-9FC2-D98DCBED83EE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3F3F7B-693C-4500-A162-BB57D43A68AE}" type="pres">
      <dgm:prSet presAssocID="{C7B5290B-A5FA-44A8-9FC2-D98DCBED83EE}" presName="hierChild5" presStyleCnt="0"/>
      <dgm:spPr/>
    </dgm:pt>
  </dgm:ptLst>
  <dgm:cxnLst>
    <dgm:cxn modelId="{E0E53C93-D162-4431-9F5E-0DCABCB58998}" type="presOf" srcId="{6331BCC8-8ABF-423C-A181-0F935112B721}" destId="{A8DE61E5-4849-4609-BE81-6AB785EA3D7A}" srcOrd="0" destOrd="0" presId="urn:microsoft.com/office/officeart/2005/8/layout/hierarchy1"/>
    <dgm:cxn modelId="{E6CDB84E-D514-4D51-87E3-B5A5C149E8AF}" type="presOf" srcId="{AF39C45C-A3A2-4539-8F4B-C4E81E595925}" destId="{BE50460D-93A7-44F0-B667-79C470F6D20F}" srcOrd="0" destOrd="0" presId="urn:microsoft.com/office/officeart/2005/8/layout/hierarchy1"/>
    <dgm:cxn modelId="{84F376FB-8D22-48DB-BAC9-57B6816DE299}" srcId="{6331BCC8-8ABF-423C-A181-0F935112B721}" destId="{E7589E04-2DE9-4BAE-A2F7-BAA252E11861}" srcOrd="1" destOrd="0" parTransId="{34BF318C-3456-4123-8895-C27C35B4DCF0}" sibTransId="{354C2FC8-1002-4887-AF41-CD436F725E47}"/>
    <dgm:cxn modelId="{D60B6912-9582-4C23-B67D-07D935181005}" type="presOf" srcId="{3D5D30F4-416C-4981-BB57-551E5E5FC1CF}" destId="{216DB080-E820-46F0-837B-75BF008BCE8F}" srcOrd="0" destOrd="0" presId="urn:microsoft.com/office/officeart/2005/8/layout/hierarchy1"/>
    <dgm:cxn modelId="{6989EF3B-680A-45FF-B0FD-572B05597549}" type="presOf" srcId="{88D7508E-C924-40ED-ABB0-77078B44CA74}" destId="{EA0D4CE9-7ADA-45CE-903D-FDD07822C123}" srcOrd="0" destOrd="0" presId="urn:microsoft.com/office/officeart/2005/8/layout/hierarchy1"/>
    <dgm:cxn modelId="{73279F17-F939-4061-9E32-24526821871A}" type="presOf" srcId="{6ADECE83-9309-46D6-A607-BC92C892ACCA}" destId="{F6350FDB-D451-401C-B9E3-89EC1450D7EB}" srcOrd="0" destOrd="0" presId="urn:microsoft.com/office/officeart/2005/8/layout/hierarchy1"/>
    <dgm:cxn modelId="{35E0F8E8-8F3A-49F0-9014-67A9FD9C21E7}" type="presOf" srcId="{E7589E04-2DE9-4BAE-A2F7-BAA252E11861}" destId="{6293E2ED-6507-4908-9A78-A2F89F8C24EC}" srcOrd="0" destOrd="0" presId="urn:microsoft.com/office/officeart/2005/8/layout/hierarchy1"/>
    <dgm:cxn modelId="{536D4D15-C421-4B90-AB37-DB8B9D8185A2}" type="presOf" srcId="{93F5BA87-9394-4BFE-9456-9C1B48DDF2F1}" destId="{FAAA3412-15F9-4582-835B-694733D21209}" srcOrd="0" destOrd="0" presId="urn:microsoft.com/office/officeart/2005/8/layout/hierarchy1"/>
    <dgm:cxn modelId="{682461DF-FC1F-40DE-A217-02959EA017DB}" type="presOf" srcId="{155785E0-2022-4F61-B582-7409775A220A}" destId="{8ADDCD96-779A-4B2B-BC6C-81254A51232A}" srcOrd="0" destOrd="0" presId="urn:microsoft.com/office/officeart/2005/8/layout/hierarchy1"/>
    <dgm:cxn modelId="{356DC6FE-08D5-401E-A637-D262809D0511}" srcId="{8A47099A-1E6E-4709-A6FC-2C13C7EE9A85}" destId="{5F1A2B73-8EB4-41EB-A440-0C3D63B8AF3D}" srcOrd="0" destOrd="0" parTransId="{667E927B-7354-497A-A18D-DBABDA03213C}" sibTransId="{7FF1640E-BEC6-4656-8B85-847D76989CB5}"/>
    <dgm:cxn modelId="{A61C7F7B-1A43-4FEE-BFA3-5F8A896D0FC6}" type="presOf" srcId="{F6A0549B-4769-47C4-A896-DADF00FE59EB}" destId="{8AD4DD62-8C16-4B1D-B86D-1C67A00150C7}" srcOrd="0" destOrd="0" presId="urn:microsoft.com/office/officeart/2005/8/layout/hierarchy1"/>
    <dgm:cxn modelId="{BB3B031B-D710-4F9F-ADA3-8C5220F2B5FA}" srcId="{E7589E04-2DE9-4BAE-A2F7-BAA252E11861}" destId="{AF39C45C-A3A2-4539-8F4B-C4E81E595925}" srcOrd="1" destOrd="0" parTransId="{88D7508E-C924-40ED-ABB0-77078B44CA74}" sibTransId="{817CF8F9-9A70-4926-9A5D-F4F2467D6DD3}"/>
    <dgm:cxn modelId="{3FBC8409-FA2C-44F0-9129-5A715753FF98}" type="presOf" srcId="{8A47099A-1E6E-4709-A6FC-2C13C7EE9A85}" destId="{10098A5B-F49A-44D7-B574-8D9A60B4CA96}" srcOrd="0" destOrd="0" presId="urn:microsoft.com/office/officeart/2005/8/layout/hierarchy1"/>
    <dgm:cxn modelId="{83324EDF-A304-42A0-849E-AF70AB885EFC}" type="presOf" srcId="{667E927B-7354-497A-A18D-DBABDA03213C}" destId="{1A440009-1888-4647-AD66-041611B9B5A6}" srcOrd="0" destOrd="0" presId="urn:microsoft.com/office/officeart/2005/8/layout/hierarchy1"/>
    <dgm:cxn modelId="{F50BF1D3-ADFB-496C-BE25-80A6D386AB5E}" srcId="{6331BCC8-8ABF-423C-A181-0F935112B721}" destId="{3D5D30F4-416C-4981-BB57-551E5E5FC1CF}" srcOrd="0" destOrd="0" parTransId="{6ADECE83-9309-46D6-A607-BC92C892ACCA}" sibTransId="{80DD49AD-F7AE-4A8A-AF3D-CEFD19F354F5}"/>
    <dgm:cxn modelId="{E841CC7D-4B16-42EB-BFB9-CDDCBB619849}" type="presOf" srcId="{C7B5290B-A5FA-44A8-9FC2-D98DCBED83EE}" destId="{3D215FBB-3701-48DE-BD47-81E8EFCF0986}" srcOrd="0" destOrd="0" presId="urn:microsoft.com/office/officeart/2005/8/layout/hierarchy1"/>
    <dgm:cxn modelId="{C1A644C1-8C79-4A51-A2C7-9D0F9BDA6F56}" srcId="{93F5BA87-9394-4BFE-9456-9C1B48DDF2F1}" destId="{6331BCC8-8ABF-423C-A181-0F935112B721}" srcOrd="0" destOrd="0" parTransId="{375CA79A-F57E-4A3E-ADE9-2F2F1D250684}" sibTransId="{D811D660-8590-47B1-9D2A-4229C41C3944}"/>
    <dgm:cxn modelId="{0BAEADB8-F73A-4176-909E-4AFDCA44288E}" type="presOf" srcId="{5F1A2B73-8EB4-41EB-A440-0C3D63B8AF3D}" destId="{A6934457-111A-469E-955B-88F0EBDD084F}" srcOrd="0" destOrd="0" presId="urn:microsoft.com/office/officeart/2005/8/layout/hierarchy1"/>
    <dgm:cxn modelId="{4324C28C-BC6A-44E5-A3B0-30F2BAC9E6A0}" srcId="{E7589E04-2DE9-4BAE-A2F7-BAA252E11861}" destId="{8A47099A-1E6E-4709-A6FC-2C13C7EE9A85}" srcOrd="0" destOrd="0" parTransId="{F6A0549B-4769-47C4-A896-DADF00FE59EB}" sibTransId="{06B9A4F4-4504-428D-9BE6-83214D91D222}"/>
    <dgm:cxn modelId="{73CD7A9E-8B5C-4F26-9F50-B2CD8C9EA1AA}" type="presOf" srcId="{34BF318C-3456-4123-8895-C27C35B4DCF0}" destId="{1A4D1271-AF8D-44EE-8B4D-84AC51487E11}" srcOrd="0" destOrd="0" presId="urn:microsoft.com/office/officeart/2005/8/layout/hierarchy1"/>
    <dgm:cxn modelId="{734D9134-5F21-4CA9-84CC-64FA55D1FE6B}" srcId="{AF39C45C-A3A2-4539-8F4B-C4E81E595925}" destId="{C7B5290B-A5FA-44A8-9FC2-D98DCBED83EE}" srcOrd="0" destOrd="0" parTransId="{155785E0-2022-4F61-B582-7409775A220A}" sibTransId="{5AFACAC7-416A-49D8-8CED-D44094D7D246}"/>
    <dgm:cxn modelId="{6127A268-7DD7-44E9-BCED-F3E4B43B530C}" type="presParOf" srcId="{FAAA3412-15F9-4582-835B-694733D21209}" destId="{4B7064DF-ACDD-433D-91CB-F3C75BAAB7A6}" srcOrd="0" destOrd="0" presId="urn:microsoft.com/office/officeart/2005/8/layout/hierarchy1"/>
    <dgm:cxn modelId="{2C63C5AB-11E1-4CBE-B93D-FB713CD1E02D}" type="presParOf" srcId="{4B7064DF-ACDD-433D-91CB-F3C75BAAB7A6}" destId="{22F9DF1A-B649-494A-9E4A-94D2D146A9D3}" srcOrd="0" destOrd="0" presId="urn:microsoft.com/office/officeart/2005/8/layout/hierarchy1"/>
    <dgm:cxn modelId="{06388160-46D2-4097-B7F5-84EDE603CB20}" type="presParOf" srcId="{22F9DF1A-B649-494A-9E4A-94D2D146A9D3}" destId="{58DE239B-5F84-4D56-94BA-3E38B387252B}" srcOrd="0" destOrd="0" presId="urn:microsoft.com/office/officeart/2005/8/layout/hierarchy1"/>
    <dgm:cxn modelId="{ABE6BFC0-0DFD-4690-9575-A570F9E9E1D3}" type="presParOf" srcId="{22F9DF1A-B649-494A-9E4A-94D2D146A9D3}" destId="{A8DE61E5-4849-4609-BE81-6AB785EA3D7A}" srcOrd="1" destOrd="0" presId="urn:microsoft.com/office/officeart/2005/8/layout/hierarchy1"/>
    <dgm:cxn modelId="{D6D80F57-FBC0-46F2-B627-DF5421A4A5C9}" type="presParOf" srcId="{4B7064DF-ACDD-433D-91CB-F3C75BAAB7A6}" destId="{640975A3-A884-450E-9455-1FD19FF7FE39}" srcOrd="1" destOrd="0" presId="urn:microsoft.com/office/officeart/2005/8/layout/hierarchy1"/>
    <dgm:cxn modelId="{7B639E39-F867-44AC-8C4D-54D357F7F79E}" type="presParOf" srcId="{640975A3-A884-450E-9455-1FD19FF7FE39}" destId="{F6350FDB-D451-401C-B9E3-89EC1450D7EB}" srcOrd="0" destOrd="0" presId="urn:microsoft.com/office/officeart/2005/8/layout/hierarchy1"/>
    <dgm:cxn modelId="{EF5D32AD-693E-4156-A013-CB8BD2298C51}" type="presParOf" srcId="{640975A3-A884-450E-9455-1FD19FF7FE39}" destId="{84A2847B-DD58-4608-96AC-ABFE7F89A21A}" srcOrd="1" destOrd="0" presId="urn:microsoft.com/office/officeart/2005/8/layout/hierarchy1"/>
    <dgm:cxn modelId="{BAD267B1-DF32-4921-A60F-4CEB0DAABDAB}" type="presParOf" srcId="{84A2847B-DD58-4608-96AC-ABFE7F89A21A}" destId="{5B21D29E-C40D-42B8-B294-03E7975CF4E1}" srcOrd="0" destOrd="0" presId="urn:microsoft.com/office/officeart/2005/8/layout/hierarchy1"/>
    <dgm:cxn modelId="{FE6416A8-5D06-44A2-A934-B4B899BC50C4}" type="presParOf" srcId="{5B21D29E-C40D-42B8-B294-03E7975CF4E1}" destId="{C636A38A-2DDC-4E5A-A53C-DAC0A0F614CE}" srcOrd="0" destOrd="0" presId="urn:microsoft.com/office/officeart/2005/8/layout/hierarchy1"/>
    <dgm:cxn modelId="{3759B31B-6D9F-42B6-BE0E-A69963861A7B}" type="presParOf" srcId="{5B21D29E-C40D-42B8-B294-03E7975CF4E1}" destId="{216DB080-E820-46F0-837B-75BF008BCE8F}" srcOrd="1" destOrd="0" presId="urn:microsoft.com/office/officeart/2005/8/layout/hierarchy1"/>
    <dgm:cxn modelId="{5697D310-CD33-47DF-AB20-AEA9BD25DF07}" type="presParOf" srcId="{84A2847B-DD58-4608-96AC-ABFE7F89A21A}" destId="{00967492-DB30-43CC-A026-1429C2FC9430}" srcOrd="1" destOrd="0" presId="urn:microsoft.com/office/officeart/2005/8/layout/hierarchy1"/>
    <dgm:cxn modelId="{0E218BA0-E638-48AF-B2DA-7C5AEB91D49A}" type="presParOf" srcId="{640975A3-A884-450E-9455-1FD19FF7FE39}" destId="{1A4D1271-AF8D-44EE-8B4D-84AC51487E11}" srcOrd="2" destOrd="0" presId="urn:microsoft.com/office/officeart/2005/8/layout/hierarchy1"/>
    <dgm:cxn modelId="{4041EFCA-66AF-4852-96E4-5FCC1869811F}" type="presParOf" srcId="{640975A3-A884-450E-9455-1FD19FF7FE39}" destId="{0D829638-61DF-4BD2-ADAA-5C7FFA0BF31D}" srcOrd="3" destOrd="0" presId="urn:microsoft.com/office/officeart/2005/8/layout/hierarchy1"/>
    <dgm:cxn modelId="{AEB16F8E-7D23-42AE-9B9F-BFCEB4FA640F}" type="presParOf" srcId="{0D829638-61DF-4BD2-ADAA-5C7FFA0BF31D}" destId="{74530BDA-8F53-4331-9C76-1FDD1C9578CA}" srcOrd="0" destOrd="0" presId="urn:microsoft.com/office/officeart/2005/8/layout/hierarchy1"/>
    <dgm:cxn modelId="{D678624A-967B-4BFE-AAA2-FED7E2600A90}" type="presParOf" srcId="{74530BDA-8F53-4331-9C76-1FDD1C9578CA}" destId="{02246B90-7E6F-4CFB-905B-50AF55334D55}" srcOrd="0" destOrd="0" presId="urn:microsoft.com/office/officeart/2005/8/layout/hierarchy1"/>
    <dgm:cxn modelId="{38F2C0E4-D9D1-4D42-98CC-6F1B6E888A09}" type="presParOf" srcId="{74530BDA-8F53-4331-9C76-1FDD1C9578CA}" destId="{6293E2ED-6507-4908-9A78-A2F89F8C24EC}" srcOrd="1" destOrd="0" presId="urn:microsoft.com/office/officeart/2005/8/layout/hierarchy1"/>
    <dgm:cxn modelId="{AE874360-52F1-423F-8801-C24AC39C60E5}" type="presParOf" srcId="{0D829638-61DF-4BD2-ADAA-5C7FFA0BF31D}" destId="{76C38852-149D-4562-BDF6-22DB0EC92A07}" srcOrd="1" destOrd="0" presId="urn:microsoft.com/office/officeart/2005/8/layout/hierarchy1"/>
    <dgm:cxn modelId="{2CAB201A-0D0F-427D-B923-57AF7BA2F654}" type="presParOf" srcId="{76C38852-149D-4562-BDF6-22DB0EC92A07}" destId="{8AD4DD62-8C16-4B1D-B86D-1C67A00150C7}" srcOrd="0" destOrd="0" presId="urn:microsoft.com/office/officeart/2005/8/layout/hierarchy1"/>
    <dgm:cxn modelId="{068C941D-75FB-4C87-B082-85DEF8876A5F}" type="presParOf" srcId="{76C38852-149D-4562-BDF6-22DB0EC92A07}" destId="{56476F85-F10A-4510-8E05-3642475B56C4}" srcOrd="1" destOrd="0" presId="urn:microsoft.com/office/officeart/2005/8/layout/hierarchy1"/>
    <dgm:cxn modelId="{FF284F9B-7972-43AB-BCE6-D9BA76213C0E}" type="presParOf" srcId="{56476F85-F10A-4510-8E05-3642475B56C4}" destId="{FA10FB01-4520-46DE-A566-0ED6221AF866}" srcOrd="0" destOrd="0" presId="urn:microsoft.com/office/officeart/2005/8/layout/hierarchy1"/>
    <dgm:cxn modelId="{0ED94E58-2C09-43EA-9293-63E80F17E483}" type="presParOf" srcId="{FA10FB01-4520-46DE-A566-0ED6221AF866}" destId="{F8C617BA-0846-4A8B-836B-C040CFC4BFDA}" srcOrd="0" destOrd="0" presId="urn:microsoft.com/office/officeart/2005/8/layout/hierarchy1"/>
    <dgm:cxn modelId="{404B36F3-C89D-48EE-A277-8F4D60BF572B}" type="presParOf" srcId="{FA10FB01-4520-46DE-A566-0ED6221AF866}" destId="{10098A5B-F49A-44D7-B574-8D9A60B4CA96}" srcOrd="1" destOrd="0" presId="urn:microsoft.com/office/officeart/2005/8/layout/hierarchy1"/>
    <dgm:cxn modelId="{E1AD1549-B521-4107-ADC4-FCB0716466C1}" type="presParOf" srcId="{56476F85-F10A-4510-8E05-3642475B56C4}" destId="{D95968CB-F452-435C-B566-A318BAE3F1E7}" srcOrd="1" destOrd="0" presId="urn:microsoft.com/office/officeart/2005/8/layout/hierarchy1"/>
    <dgm:cxn modelId="{E09918BA-87BB-44AF-B8CF-D733CBB94238}" type="presParOf" srcId="{D95968CB-F452-435C-B566-A318BAE3F1E7}" destId="{1A440009-1888-4647-AD66-041611B9B5A6}" srcOrd="0" destOrd="0" presId="urn:microsoft.com/office/officeart/2005/8/layout/hierarchy1"/>
    <dgm:cxn modelId="{228C6380-495F-4669-A3FB-B042A6507C23}" type="presParOf" srcId="{D95968CB-F452-435C-B566-A318BAE3F1E7}" destId="{AD875A79-62FF-42EF-9931-4EFC51580584}" srcOrd="1" destOrd="0" presId="urn:microsoft.com/office/officeart/2005/8/layout/hierarchy1"/>
    <dgm:cxn modelId="{4F350313-5036-4D2D-8EA2-2066A747114B}" type="presParOf" srcId="{AD875A79-62FF-42EF-9931-4EFC51580584}" destId="{F659BB67-0404-48BB-A63F-4B5B9F830E24}" srcOrd="0" destOrd="0" presId="urn:microsoft.com/office/officeart/2005/8/layout/hierarchy1"/>
    <dgm:cxn modelId="{2871A4E3-910D-41E6-AFC8-E97551606D84}" type="presParOf" srcId="{F659BB67-0404-48BB-A63F-4B5B9F830E24}" destId="{FFAC7D7A-754C-4EBF-B825-81D15F3D6352}" srcOrd="0" destOrd="0" presId="urn:microsoft.com/office/officeart/2005/8/layout/hierarchy1"/>
    <dgm:cxn modelId="{672516E7-09A6-4085-9311-40A008639558}" type="presParOf" srcId="{F659BB67-0404-48BB-A63F-4B5B9F830E24}" destId="{A6934457-111A-469E-955B-88F0EBDD084F}" srcOrd="1" destOrd="0" presId="urn:microsoft.com/office/officeart/2005/8/layout/hierarchy1"/>
    <dgm:cxn modelId="{23B28422-76F8-4A8F-89F2-AC8748D52F61}" type="presParOf" srcId="{AD875A79-62FF-42EF-9931-4EFC51580584}" destId="{8B22FCB6-9441-4EBA-9399-DFD7C7E14EDC}" srcOrd="1" destOrd="0" presId="urn:microsoft.com/office/officeart/2005/8/layout/hierarchy1"/>
    <dgm:cxn modelId="{0F67F81B-B0CC-4422-BC80-D9E698A02F21}" type="presParOf" srcId="{76C38852-149D-4562-BDF6-22DB0EC92A07}" destId="{EA0D4CE9-7ADA-45CE-903D-FDD07822C123}" srcOrd="2" destOrd="0" presId="urn:microsoft.com/office/officeart/2005/8/layout/hierarchy1"/>
    <dgm:cxn modelId="{FBD0DFE6-AF63-48F4-80F5-654EF1DC3C89}" type="presParOf" srcId="{76C38852-149D-4562-BDF6-22DB0EC92A07}" destId="{F4780479-857E-4B34-95D8-ACD7FD9115AA}" srcOrd="3" destOrd="0" presId="urn:microsoft.com/office/officeart/2005/8/layout/hierarchy1"/>
    <dgm:cxn modelId="{8D15FCF8-4B9E-4BCC-90E5-D454BBC206B3}" type="presParOf" srcId="{F4780479-857E-4B34-95D8-ACD7FD9115AA}" destId="{1B96F3E5-F76C-4D04-B382-01C29B47ECFF}" srcOrd="0" destOrd="0" presId="urn:microsoft.com/office/officeart/2005/8/layout/hierarchy1"/>
    <dgm:cxn modelId="{3C8A507A-1BED-4C1B-B2A7-9DEA92DE9AF6}" type="presParOf" srcId="{1B96F3E5-F76C-4D04-B382-01C29B47ECFF}" destId="{4EEF605C-9B05-4542-ACC0-36388D886BD8}" srcOrd="0" destOrd="0" presId="urn:microsoft.com/office/officeart/2005/8/layout/hierarchy1"/>
    <dgm:cxn modelId="{9FE5E383-0228-48AE-8316-90B1D4892F88}" type="presParOf" srcId="{1B96F3E5-F76C-4D04-B382-01C29B47ECFF}" destId="{BE50460D-93A7-44F0-B667-79C470F6D20F}" srcOrd="1" destOrd="0" presId="urn:microsoft.com/office/officeart/2005/8/layout/hierarchy1"/>
    <dgm:cxn modelId="{06CC3CCF-78E3-4EBE-8E19-873F6BFB6C10}" type="presParOf" srcId="{F4780479-857E-4B34-95D8-ACD7FD9115AA}" destId="{6B45B67A-41CF-4A0D-BC6A-1C487C990CDA}" srcOrd="1" destOrd="0" presId="urn:microsoft.com/office/officeart/2005/8/layout/hierarchy1"/>
    <dgm:cxn modelId="{92DE68AD-9AB6-493A-BEE3-C1FEA370C464}" type="presParOf" srcId="{6B45B67A-41CF-4A0D-BC6A-1C487C990CDA}" destId="{8ADDCD96-779A-4B2B-BC6C-81254A51232A}" srcOrd="0" destOrd="0" presId="urn:microsoft.com/office/officeart/2005/8/layout/hierarchy1"/>
    <dgm:cxn modelId="{62EE3654-63E3-49FB-8E35-A95489EAF708}" type="presParOf" srcId="{6B45B67A-41CF-4A0D-BC6A-1C487C990CDA}" destId="{2EE1E2CB-23D3-4510-9ED7-C5DA919A0963}" srcOrd="1" destOrd="0" presId="urn:microsoft.com/office/officeart/2005/8/layout/hierarchy1"/>
    <dgm:cxn modelId="{F0FA5E70-837C-4B9E-9C82-55A95E538943}" type="presParOf" srcId="{2EE1E2CB-23D3-4510-9ED7-C5DA919A0963}" destId="{2C60D6E6-A356-4117-AAD1-DBF6A0D5B008}" srcOrd="0" destOrd="0" presId="urn:microsoft.com/office/officeart/2005/8/layout/hierarchy1"/>
    <dgm:cxn modelId="{9747BFA4-0E45-42B9-BC77-01F2C9964335}" type="presParOf" srcId="{2C60D6E6-A356-4117-AAD1-DBF6A0D5B008}" destId="{3BFCDC86-D629-423E-81BD-FDEA76C7220A}" srcOrd="0" destOrd="0" presId="urn:microsoft.com/office/officeart/2005/8/layout/hierarchy1"/>
    <dgm:cxn modelId="{595CBCB1-D5E4-444C-890A-E116BA3CF2EE}" type="presParOf" srcId="{2C60D6E6-A356-4117-AAD1-DBF6A0D5B008}" destId="{3D215FBB-3701-48DE-BD47-81E8EFCF0986}" srcOrd="1" destOrd="0" presId="urn:microsoft.com/office/officeart/2005/8/layout/hierarchy1"/>
    <dgm:cxn modelId="{C620275B-5386-45C2-9DE9-3B739CD59AFB}" type="presParOf" srcId="{2EE1E2CB-23D3-4510-9ED7-C5DA919A0963}" destId="{C33F3F7B-693C-4500-A162-BB57D43A68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7A62-6E29-4D48-9CAF-222708E5F343}">
      <dsp:nvSpPr>
        <dsp:cNvPr id="0" name=""/>
        <dsp:cNvSpPr/>
      </dsp:nvSpPr>
      <dsp:spPr>
        <a:xfrm rot="5400000">
          <a:off x="359885" y="1535650"/>
          <a:ext cx="1343459" cy="15294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4D2E-79BD-45E2-B5C4-527ADA30DCA8}">
      <dsp:nvSpPr>
        <dsp:cNvPr id="0" name=""/>
        <dsp:cNvSpPr/>
      </dsp:nvSpPr>
      <dsp:spPr>
        <a:xfrm>
          <a:off x="3949" y="46398"/>
          <a:ext cx="2261595" cy="15830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Students discover content independently and at their own pace outside of the classroom </a:t>
          </a:r>
          <a:endParaRPr lang="en-US" sz="1500" kern="1200" dirty="0"/>
        </a:p>
      </dsp:txBody>
      <dsp:txXfrm>
        <a:off x="81241" y="123690"/>
        <a:ext cx="2107011" cy="1428459"/>
      </dsp:txXfrm>
    </dsp:sp>
    <dsp:sp modelId="{EDA2067A-752B-4A95-8002-CBDC26C87348}">
      <dsp:nvSpPr>
        <dsp:cNvPr id="0" name=""/>
        <dsp:cNvSpPr/>
      </dsp:nvSpPr>
      <dsp:spPr>
        <a:xfrm>
          <a:off x="2266531" y="197377"/>
          <a:ext cx="3533309" cy="12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Short Videos, lecture slide sets, assigned readings, vetted on-line material</a:t>
          </a:r>
          <a:endParaRPr lang="en-US" sz="2000" kern="1200" dirty="0"/>
        </a:p>
      </dsp:txBody>
      <dsp:txXfrm>
        <a:off x="2266531" y="197377"/>
        <a:ext cx="3533309" cy="1279485"/>
      </dsp:txXfrm>
    </dsp:sp>
    <dsp:sp modelId="{BCB3479C-A4BA-40D7-9208-D290AA9F244F}">
      <dsp:nvSpPr>
        <dsp:cNvPr id="0" name=""/>
        <dsp:cNvSpPr/>
      </dsp:nvSpPr>
      <dsp:spPr>
        <a:xfrm rot="5400000">
          <a:off x="2688213" y="3313930"/>
          <a:ext cx="1343459" cy="15294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49013-B8A3-4387-830F-4652F4A02855}">
      <dsp:nvSpPr>
        <dsp:cNvPr id="0" name=""/>
        <dsp:cNvSpPr/>
      </dsp:nvSpPr>
      <dsp:spPr>
        <a:xfrm>
          <a:off x="2332278" y="1824678"/>
          <a:ext cx="2261595" cy="15830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Apply and anchor the material using lab/classroom science based, compelling and patient centered exercises.</a:t>
          </a:r>
          <a:endParaRPr lang="en-US" sz="1500" kern="1200" dirty="0"/>
        </a:p>
      </dsp:txBody>
      <dsp:txXfrm>
        <a:off x="2409570" y="1901970"/>
        <a:ext cx="2107011" cy="1428459"/>
      </dsp:txXfrm>
    </dsp:sp>
    <dsp:sp modelId="{17BFFC2B-19E4-4F8A-B125-0A4222CA5E1F}">
      <dsp:nvSpPr>
        <dsp:cNvPr id="0" name=""/>
        <dsp:cNvSpPr/>
      </dsp:nvSpPr>
      <dsp:spPr>
        <a:xfrm>
          <a:off x="4578485" y="1975657"/>
          <a:ext cx="4098568" cy="12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Gross anatomy lab, dynamic classroom experiences, clinical </a:t>
          </a:r>
          <a:r>
            <a:rPr lang="en-US" sz="2000" kern="1200" dirty="0" err="1" smtClean="0"/>
            <a:t>scenerios</a:t>
          </a:r>
          <a:r>
            <a:rPr lang="en-US" sz="2000" kern="1200" dirty="0" smtClean="0"/>
            <a:t>, patient simulation </a:t>
          </a:r>
          <a:endParaRPr lang="en-US" sz="2000" kern="1200" dirty="0"/>
        </a:p>
      </dsp:txBody>
      <dsp:txXfrm>
        <a:off x="4578485" y="1975657"/>
        <a:ext cx="4098568" cy="1279485"/>
      </dsp:txXfrm>
    </dsp:sp>
    <dsp:sp modelId="{BEE57133-EE91-4F76-AF36-F8A8519C214A}">
      <dsp:nvSpPr>
        <dsp:cNvPr id="0" name=""/>
        <dsp:cNvSpPr/>
      </dsp:nvSpPr>
      <dsp:spPr>
        <a:xfrm>
          <a:off x="4443719" y="3602958"/>
          <a:ext cx="2261595" cy="158304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Assessment and feedback</a:t>
          </a:r>
          <a:endParaRPr lang="en-US" sz="1500" kern="1200" dirty="0"/>
        </a:p>
      </dsp:txBody>
      <dsp:txXfrm>
        <a:off x="4521011" y="3680250"/>
        <a:ext cx="2107011" cy="1428459"/>
      </dsp:txXfrm>
    </dsp:sp>
    <dsp:sp modelId="{41273F78-36CC-4C20-BC6A-18E04BEE908E}">
      <dsp:nvSpPr>
        <dsp:cNvPr id="0" name=""/>
        <dsp:cNvSpPr/>
      </dsp:nvSpPr>
      <dsp:spPr>
        <a:xfrm>
          <a:off x="6657972" y="3753937"/>
          <a:ext cx="2181227" cy="127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Laboratory </a:t>
          </a:r>
          <a:r>
            <a:rPr lang="en-US" sz="2000" kern="1200" dirty="0" err="1" smtClean="0"/>
            <a:t>practicals</a:t>
          </a:r>
          <a:r>
            <a:rPr lang="en-US" sz="2000" kern="1200" dirty="0" smtClean="0"/>
            <a:t>, in class “clickers,” computerized exams that track competencies</a:t>
          </a:r>
          <a:endParaRPr lang="en-US" sz="2000" kern="1200" dirty="0"/>
        </a:p>
      </dsp:txBody>
      <dsp:txXfrm>
        <a:off x="6657972" y="3753937"/>
        <a:ext cx="2181227" cy="1279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B80A6-3550-473F-BE7A-AC14A0FD7982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Harlem &amp; Middle-town faculties collaborate to construct exam based upon LO’s.</a:t>
          </a:r>
          <a:endParaRPr lang="en-US" sz="1800" kern="1200" dirty="0"/>
        </a:p>
      </dsp:txBody>
      <dsp:txXfrm>
        <a:off x="45225" y="571471"/>
        <a:ext cx="2085893" cy="1221142"/>
      </dsp:txXfrm>
    </dsp:sp>
    <dsp:sp modelId="{FF9768F2-519E-4E8F-9603-9A5D3587670D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59355" y="1021199"/>
        <a:ext cx="320822" cy="321687"/>
      </dsp:txXfrm>
    </dsp:sp>
    <dsp:sp modelId="{89E732C8-D0E5-4F81-ABA5-86ED90FC979B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 is downloaded by students &amp; opened by pw</a:t>
          </a:r>
          <a:endParaRPr lang="en-US" sz="2000" kern="1200" dirty="0"/>
        </a:p>
      </dsp:txBody>
      <dsp:txXfrm>
        <a:off x="3071853" y="571471"/>
        <a:ext cx="2085893" cy="1221142"/>
      </dsp:txXfrm>
    </dsp:sp>
    <dsp:sp modelId="{CE923A82-2183-404C-BBF5-6919CB305FFE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85983" y="1021199"/>
        <a:ext cx="320822" cy="321687"/>
      </dsp:txXfrm>
    </dsp:sp>
    <dsp:sp modelId="{5807843D-4B99-49C2-9466-57B2A810F46F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 administration</a:t>
          </a:r>
          <a:endParaRPr lang="en-US" sz="2000" kern="1200" dirty="0"/>
        </a:p>
      </dsp:txBody>
      <dsp:txXfrm>
        <a:off x="6098481" y="571471"/>
        <a:ext cx="2085893" cy="1221142"/>
      </dsp:txXfrm>
    </dsp:sp>
    <dsp:sp modelId="{5DF2791D-F96B-4CB8-8037-6CBFBD7B87AC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6980585" y="2020851"/>
        <a:ext cx="321687" cy="320822"/>
      </dsp:txXfrm>
    </dsp:sp>
    <dsp:sp modelId="{D7D52AAE-B0B9-400C-AC15-56FA755792A7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 is reviewed by faculty</a:t>
          </a:r>
          <a:endParaRPr lang="en-US" sz="2000" kern="1200" dirty="0"/>
        </a:p>
      </dsp:txBody>
      <dsp:txXfrm>
        <a:off x="6098481" y="2733348"/>
        <a:ext cx="2085893" cy="1221142"/>
      </dsp:txXfrm>
    </dsp:sp>
    <dsp:sp modelId="{5E58875C-3556-44CB-AEEF-EA61182475AB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9421" y="3183076"/>
        <a:ext cx="320822" cy="321687"/>
      </dsp:txXfrm>
    </dsp:sp>
    <dsp:sp modelId="{D88537F1-EF1F-43B9-B773-E5C2A7114A6E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week after test administration grades are released</a:t>
          </a:r>
          <a:endParaRPr lang="en-US" sz="2000" kern="1200" dirty="0"/>
        </a:p>
      </dsp:txBody>
      <dsp:txXfrm>
        <a:off x="3071853" y="2733348"/>
        <a:ext cx="2085893" cy="122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B80A6-3550-473F-BE7A-AC14A0FD7982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Harlem &amp; Middle-town faculties collaborate to construct exam based upon LO’s.</a:t>
          </a:r>
          <a:endParaRPr lang="en-US" sz="1800" kern="1200" dirty="0"/>
        </a:p>
      </dsp:txBody>
      <dsp:txXfrm>
        <a:off x="45225" y="571471"/>
        <a:ext cx="2085893" cy="1221142"/>
      </dsp:txXfrm>
    </dsp:sp>
    <dsp:sp modelId="{FF9768F2-519E-4E8F-9603-9A5D3587670D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59355" y="1021199"/>
        <a:ext cx="320822" cy="321687"/>
      </dsp:txXfrm>
    </dsp:sp>
    <dsp:sp modelId="{89E732C8-D0E5-4F81-ABA5-86ED90FC979B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 is downloaded by students &amp; opened by pw</a:t>
          </a:r>
          <a:endParaRPr lang="en-US" sz="2000" kern="1200" dirty="0"/>
        </a:p>
      </dsp:txBody>
      <dsp:txXfrm>
        <a:off x="3071853" y="571471"/>
        <a:ext cx="2085893" cy="1221142"/>
      </dsp:txXfrm>
    </dsp:sp>
    <dsp:sp modelId="{CE923A82-2183-404C-BBF5-6919CB305FFE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85983" y="1021199"/>
        <a:ext cx="320822" cy="321687"/>
      </dsp:txXfrm>
    </dsp:sp>
    <dsp:sp modelId="{5807843D-4B99-49C2-9466-57B2A810F46F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 administration</a:t>
          </a:r>
          <a:endParaRPr lang="en-US" sz="2000" kern="1200" dirty="0"/>
        </a:p>
      </dsp:txBody>
      <dsp:txXfrm>
        <a:off x="6098481" y="571471"/>
        <a:ext cx="2085893" cy="1221142"/>
      </dsp:txXfrm>
    </dsp:sp>
    <dsp:sp modelId="{5DF2791D-F96B-4CB8-8037-6CBFBD7B87AC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6980585" y="2020851"/>
        <a:ext cx="321687" cy="320822"/>
      </dsp:txXfrm>
    </dsp:sp>
    <dsp:sp modelId="{D7D52AAE-B0B9-400C-AC15-56FA755792A7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Exam is reviewed by faculty</a:t>
          </a:r>
          <a:endParaRPr lang="en-US" sz="2000" kern="1200" dirty="0"/>
        </a:p>
      </dsp:txBody>
      <dsp:txXfrm>
        <a:off x="6098481" y="2733348"/>
        <a:ext cx="2085893" cy="1221142"/>
      </dsp:txXfrm>
    </dsp:sp>
    <dsp:sp modelId="{5E58875C-3556-44CB-AEEF-EA61182475AB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9421" y="3183076"/>
        <a:ext cx="320822" cy="321687"/>
      </dsp:txXfrm>
    </dsp:sp>
    <dsp:sp modelId="{D88537F1-EF1F-43B9-B773-E5C2A7114A6E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week after test administration grades are released</a:t>
          </a:r>
          <a:endParaRPr lang="en-US" sz="2000" kern="1200" dirty="0"/>
        </a:p>
      </dsp:txBody>
      <dsp:txXfrm>
        <a:off x="3071853" y="2733348"/>
        <a:ext cx="2085893" cy="1221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DCD96-779A-4B2B-BC6C-81254A51232A}">
      <dsp:nvSpPr>
        <dsp:cNvPr id="0" name=""/>
        <dsp:cNvSpPr/>
      </dsp:nvSpPr>
      <dsp:spPr>
        <a:xfrm>
          <a:off x="4503380" y="3015696"/>
          <a:ext cx="91440" cy="352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D4CE9-7ADA-45CE-903D-FDD07822C123}">
      <dsp:nvSpPr>
        <dsp:cNvPr id="0" name=""/>
        <dsp:cNvSpPr/>
      </dsp:nvSpPr>
      <dsp:spPr>
        <a:xfrm>
          <a:off x="3808268" y="1893334"/>
          <a:ext cx="740832" cy="35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65"/>
              </a:lnTo>
              <a:lnTo>
                <a:pt x="740832" y="240265"/>
              </a:lnTo>
              <a:lnTo>
                <a:pt x="740832" y="352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0009-1888-4647-AD66-041611B9B5A6}">
      <dsp:nvSpPr>
        <dsp:cNvPr id="0" name=""/>
        <dsp:cNvSpPr/>
      </dsp:nvSpPr>
      <dsp:spPr>
        <a:xfrm>
          <a:off x="3021715" y="3015696"/>
          <a:ext cx="91440" cy="352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4DD62-8C16-4B1D-B86D-1C67A00150C7}">
      <dsp:nvSpPr>
        <dsp:cNvPr id="0" name=""/>
        <dsp:cNvSpPr/>
      </dsp:nvSpPr>
      <dsp:spPr>
        <a:xfrm>
          <a:off x="3067435" y="1893334"/>
          <a:ext cx="740832" cy="352569"/>
        </a:xfrm>
        <a:custGeom>
          <a:avLst/>
          <a:gdLst/>
          <a:ahLst/>
          <a:cxnLst/>
          <a:rect l="0" t="0" r="0" b="0"/>
          <a:pathLst>
            <a:path>
              <a:moveTo>
                <a:pt x="740832" y="0"/>
              </a:moveTo>
              <a:lnTo>
                <a:pt x="740832" y="240265"/>
              </a:lnTo>
              <a:lnTo>
                <a:pt x="0" y="240265"/>
              </a:lnTo>
              <a:lnTo>
                <a:pt x="0" y="352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D1271-AF8D-44EE-8B4D-84AC51487E11}">
      <dsp:nvSpPr>
        <dsp:cNvPr id="0" name=""/>
        <dsp:cNvSpPr/>
      </dsp:nvSpPr>
      <dsp:spPr>
        <a:xfrm>
          <a:off x="3067435" y="770972"/>
          <a:ext cx="740832" cy="35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65"/>
              </a:lnTo>
              <a:lnTo>
                <a:pt x="740832" y="240265"/>
              </a:lnTo>
              <a:lnTo>
                <a:pt x="740832" y="352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50FDB-D451-401C-B9E3-89EC1450D7EB}">
      <dsp:nvSpPr>
        <dsp:cNvPr id="0" name=""/>
        <dsp:cNvSpPr/>
      </dsp:nvSpPr>
      <dsp:spPr>
        <a:xfrm>
          <a:off x="2326602" y="770972"/>
          <a:ext cx="740832" cy="352569"/>
        </a:xfrm>
        <a:custGeom>
          <a:avLst/>
          <a:gdLst/>
          <a:ahLst/>
          <a:cxnLst/>
          <a:rect l="0" t="0" r="0" b="0"/>
          <a:pathLst>
            <a:path>
              <a:moveTo>
                <a:pt x="740832" y="0"/>
              </a:moveTo>
              <a:lnTo>
                <a:pt x="740832" y="240265"/>
              </a:lnTo>
              <a:lnTo>
                <a:pt x="0" y="240265"/>
              </a:lnTo>
              <a:lnTo>
                <a:pt x="0" y="352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E239B-5F84-4D56-94BA-3E38B387252B}">
      <dsp:nvSpPr>
        <dsp:cNvPr id="0" name=""/>
        <dsp:cNvSpPr/>
      </dsp:nvSpPr>
      <dsp:spPr>
        <a:xfrm>
          <a:off x="2461299" y="1179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E61E5-4849-4609-BE81-6AB785EA3D7A}">
      <dsp:nvSpPr>
        <dsp:cNvPr id="0" name=""/>
        <dsp:cNvSpPr/>
      </dsp:nvSpPr>
      <dsp:spPr>
        <a:xfrm>
          <a:off x="2595995" y="129141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Chronic poor performance</a:t>
          </a:r>
          <a:endParaRPr lang="en-US" sz="1300" kern="1200" dirty="0"/>
        </a:p>
      </dsp:txBody>
      <dsp:txXfrm>
        <a:off x="2618541" y="151687"/>
        <a:ext cx="1167180" cy="724700"/>
      </dsp:txXfrm>
    </dsp:sp>
    <dsp:sp modelId="{C636A38A-2DDC-4E5A-A53C-DAC0A0F614CE}">
      <dsp:nvSpPr>
        <dsp:cNvPr id="0" name=""/>
        <dsp:cNvSpPr/>
      </dsp:nvSpPr>
      <dsp:spPr>
        <a:xfrm>
          <a:off x="1720466" y="1123541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DB080-E820-46F0-837B-75BF008BCE8F}">
      <dsp:nvSpPr>
        <dsp:cNvPr id="0" name=""/>
        <dsp:cNvSpPr/>
      </dsp:nvSpPr>
      <dsp:spPr>
        <a:xfrm>
          <a:off x="1855163" y="1251503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Course Director</a:t>
          </a:r>
          <a:endParaRPr lang="en-US" sz="1300" kern="1200" dirty="0"/>
        </a:p>
      </dsp:txBody>
      <dsp:txXfrm>
        <a:off x="1877709" y="1274049"/>
        <a:ext cx="1167180" cy="724700"/>
      </dsp:txXfrm>
    </dsp:sp>
    <dsp:sp modelId="{02246B90-7E6F-4CFB-905B-50AF55334D55}">
      <dsp:nvSpPr>
        <dsp:cNvPr id="0" name=""/>
        <dsp:cNvSpPr/>
      </dsp:nvSpPr>
      <dsp:spPr>
        <a:xfrm>
          <a:off x="3202131" y="1123541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3E2ED-6507-4908-9A78-A2F89F8C24EC}">
      <dsp:nvSpPr>
        <dsp:cNvPr id="0" name=""/>
        <dsp:cNvSpPr/>
      </dsp:nvSpPr>
      <dsp:spPr>
        <a:xfrm>
          <a:off x="3336828" y="1251503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Administration</a:t>
          </a:r>
          <a:endParaRPr lang="en-US" sz="1300" kern="1200" dirty="0"/>
        </a:p>
      </dsp:txBody>
      <dsp:txXfrm>
        <a:off x="3359374" y="1274049"/>
        <a:ext cx="1167180" cy="724700"/>
      </dsp:txXfrm>
    </dsp:sp>
    <dsp:sp modelId="{F8C617BA-0846-4A8B-836B-C040CFC4BFDA}">
      <dsp:nvSpPr>
        <dsp:cNvPr id="0" name=""/>
        <dsp:cNvSpPr/>
      </dsp:nvSpPr>
      <dsp:spPr>
        <a:xfrm>
          <a:off x="2461299" y="2245903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98A5B-F49A-44D7-B574-8D9A60B4CA96}">
      <dsp:nvSpPr>
        <dsp:cNvPr id="0" name=""/>
        <dsp:cNvSpPr/>
      </dsp:nvSpPr>
      <dsp:spPr>
        <a:xfrm>
          <a:off x="2595995" y="2373865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Quarterly Grade Report</a:t>
          </a:r>
          <a:endParaRPr lang="en-US" sz="1300" kern="1200" dirty="0"/>
        </a:p>
      </dsp:txBody>
      <dsp:txXfrm>
        <a:off x="2618541" y="2396411"/>
        <a:ext cx="1167180" cy="724700"/>
      </dsp:txXfrm>
    </dsp:sp>
    <dsp:sp modelId="{FFAC7D7A-754C-4EBF-B825-81D15F3D6352}">
      <dsp:nvSpPr>
        <dsp:cNvPr id="0" name=""/>
        <dsp:cNvSpPr/>
      </dsp:nvSpPr>
      <dsp:spPr>
        <a:xfrm>
          <a:off x="2461299" y="3368265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34457-111A-469E-955B-88F0EBDD084F}">
      <dsp:nvSpPr>
        <dsp:cNvPr id="0" name=""/>
        <dsp:cNvSpPr/>
      </dsp:nvSpPr>
      <dsp:spPr>
        <a:xfrm>
          <a:off x="2595995" y="3496227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Academic Advisor</a:t>
          </a:r>
          <a:endParaRPr lang="en-US" sz="1300" kern="1200" dirty="0"/>
        </a:p>
      </dsp:txBody>
      <dsp:txXfrm>
        <a:off x="2618541" y="3518773"/>
        <a:ext cx="1167180" cy="724700"/>
      </dsp:txXfrm>
    </dsp:sp>
    <dsp:sp modelId="{4EEF605C-9B05-4542-ACC0-36388D886BD8}">
      <dsp:nvSpPr>
        <dsp:cNvPr id="0" name=""/>
        <dsp:cNvSpPr/>
      </dsp:nvSpPr>
      <dsp:spPr>
        <a:xfrm>
          <a:off x="3942964" y="2245903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0460D-93A7-44F0-B667-79C470F6D20F}">
      <dsp:nvSpPr>
        <dsp:cNvPr id="0" name=""/>
        <dsp:cNvSpPr/>
      </dsp:nvSpPr>
      <dsp:spPr>
        <a:xfrm>
          <a:off x="4077661" y="2373865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Early Warning System</a:t>
          </a:r>
          <a:endParaRPr lang="en-US" sz="1300" kern="1200" dirty="0"/>
        </a:p>
      </dsp:txBody>
      <dsp:txXfrm>
        <a:off x="4100207" y="2396411"/>
        <a:ext cx="1167180" cy="724700"/>
      </dsp:txXfrm>
    </dsp:sp>
    <dsp:sp modelId="{3BFCDC86-D629-423E-81BD-FDEA76C7220A}">
      <dsp:nvSpPr>
        <dsp:cNvPr id="0" name=""/>
        <dsp:cNvSpPr/>
      </dsp:nvSpPr>
      <dsp:spPr>
        <a:xfrm>
          <a:off x="3942964" y="3368265"/>
          <a:ext cx="1212272" cy="769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15FBB-3701-48DE-BD47-81E8EFCF0986}">
      <dsp:nvSpPr>
        <dsp:cNvPr id="0" name=""/>
        <dsp:cNvSpPr/>
      </dsp:nvSpPr>
      <dsp:spPr>
        <a:xfrm>
          <a:off x="4077661" y="3496227"/>
          <a:ext cx="1212272" cy="76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Preclinical Dean</a:t>
          </a:r>
          <a:endParaRPr lang="en-US" sz="1300" kern="1200" dirty="0"/>
        </a:p>
      </dsp:txBody>
      <dsp:txXfrm>
        <a:off x="4100207" y="3518773"/>
        <a:ext cx="1167180" cy="72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082B8-31B0-40F3-A097-F828E589C2B1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A0FF-6E70-4D40-BAAE-0BE285585F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0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581DE-3B0F-48B4-A776-CA710C5A9A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B30E-B759-4035-9143-ABD2CDB5FEBE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0A92-A92D-40D2-A099-0A3D6F9937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docid=SJ_PZNNpDitbuM&amp;tbnid=0vnwc24Rthn7gM:&amp;ved=0CAUQjRw&amp;url=http://cfoc-ny.org/community-foundation-to-honor-monticello-motor-club-and-touro-college-of-osteopathic-medicine&amp;ei=jCykU9D2O6XUsASQioCgCA&amp;bvm=bv.69411363,d.cWc&amp;psig=AFQjCNFyrESXJFtR86i891RiJfvvYaEulw&amp;ust=140335463594006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m.unm.edu/ume/oars/strategic/index.html" TargetMode="External"/><Relationship Id="rId2" Type="http://schemas.openxmlformats.org/officeDocument/2006/relationships/hyperlink" Target="http://sgh.org.sa/Portals/0/Articles/How%20to%20Succeed%20at%20Medical%20School%20-%20An%20essential%20guide%20to%20learn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uhsc.edu/som/success/" TargetMode="External"/><Relationship Id="rId4" Type="http://schemas.openxmlformats.org/officeDocument/2006/relationships/hyperlink" Target="http://library.lmunet.edu/medlib/osteopathic-medicin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http://cfoc-ny.org/wp-content/uploads/2014/04/Touro-College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" contrast="-58000"/>
          </a:blip>
          <a:srcRect/>
          <a:stretch>
            <a:fillRect/>
          </a:stretch>
        </p:blipFill>
        <p:spPr bwMode="auto">
          <a:xfrm>
            <a:off x="0" y="0"/>
            <a:ext cx="9161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Touro College of Osteopathic Medicine Middletown, NY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Assessments, Academic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Support and Student Surveys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aseline="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Graduation and MS-DO Matriculation Requirements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Stephen Jones,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+mj-lt"/>
                <a:ea typeface="+mj-ea"/>
                <a:cs typeface="+mj-cs"/>
              </a:rPr>
              <a:t>Preclinica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l Dean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smtClean="0"/>
              <a:t>Touro College of Osteopathic Medicine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b="1" smtClean="0"/>
              <a:t>Policy for Testing (Highlights)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500" b="1" dirty="0" smtClean="0"/>
              <a:t>The exam is downloaded ahead of time and activated with a password.</a:t>
            </a:r>
            <a:endParaRPr lang="en-US" altLang="en-US" sz="2500" dirty="0" smtClean="0"/>
          </a:p>
          <a:p>
            <a:r>
              <a:rPr lang="en-US" altLang="en-US" sz="2500" b="1" dirty="0" smtClean="0"/>
              <a:t>Students must check in for their exam no less than 15 minutes before scheduled start and report directly to assigned seat.</a:t>
            </a:r>
          </a:p>
          <a:p>
            <a:r>
              <a:rPr lang="en-US" altLang="en-US" sz="2500" b="1" dirty="0"/>
              <a:t>A</a:t>
            </a:r>
            <a:r>
              <a:rPr lang="en-US" altLang="en-US" sz="2500" b="1" dirty="0" smtClean="0"/>
              <a:t> security screen cover, provided by the student, must be affixed to the computer during the exam.</a:t>
            </a:r>
          </a:p>
          <a:p>
            <a:r>
              <a:rPr lang="en-US" altLang="en-US" sz="2500" b="1" dirty="0" smtClean="0"/>
              <a:t>Exam rooms are cleared of all students and belongings 45 minutes before the start; no food or drinks are permitted when admitted back into the room.</a:t>
            </a:r>
          </a:p>
          <a:p>
            <a:r>
              <a:rPr lang="en-US" altLang="en-US" sz="2500" b="1" dirty="0" smtClean="0"/>
              <a:t>Students who present more than 15 minutes late will not be permitted to sit for the exam and must report to the Dean of Student Affairs or the Preclinical Dean.  A 10% penalty may be assessed.</a:t>
            </a:r>
          </a:p>
          <a:p>
            <a:r>
              <a:rPr lang="en-US" altLang="en-US" sz="2500" b="1" dirty="0" smtClean="0"/>
              <a:t>Each exam seating will be limited to a 2-hour duration.  </a:t>
            </a:r>
            <a:endParaRPr lang="en-US" altLang="en-US" sz="2500" dirty="0" smtClean="0"/>
          </a:p>
          <a:p>
            <a:r>
              <a:rPr lang="en-US" altLang="en-US" sz="2500" b="1" dirty="0" smtClean="0"/>
              <a:t>No one may leave the room during the exam, except to close and exit the exam.</a:t>
            </a:r>
            <a:endParaRPr lang="en-US" altLang="en-US" sz="2500" dirty="0" smtClean="0"/>
          </a:p>
          <a:p>
            <a:endParaRPr lang="en-US" altLang="en-US" sz="2500" b="1" dirty="0" smtClean="0"/>
          </a:p>
          <a:p>
            <a:endParaRPr lang="en-US" altLang="en-US" sz="2500" dirty="0" smtClean="0"/>
          </a:p>
          <a:p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3482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Testing: a Multistep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3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Exam Grading Process – Review Stage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5334" r="23500" b="50667"/>
          <a:stretch>
            <a:fillRect/>
          </a:stretch>
        </p:blipFill>
        <p:spPr bwMode="auto">
          <a:xfrm>
            <a:off x="217488" y="2438400"/>
            <a:ext cx="8628062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47688" y="800100"/>
            <a:ext cx="8297862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Item Analysis – Statistics on Each Question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9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5334" r="23500" b="50667"/>
          <a:stretch>
            <a:fillRect/>
          </a:stretch>
        </p:blipFill>
        <p:spPr bwMode="auto">
          <a:xfrm>
            <a:off x="217488" y="2438400"/>
            <a:ext cx="8628062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8750" y="3810000"/>
            <a:ext cx="1905000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45720" tIns="18288" rIns="1828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i="1">
                <a:latin typeface="Calibri" pitchFamily="34" charset="0"/>
              </a:rPr>
              <a:t>Looking at the overall % of the class that answered question correctly allows us to pinpoint confusion</a:t>
            </a:r>
            <a:endParaRPr lang="en-US" altLang="en-US" sz="1600" i="1"/>
          </a:p>
        </p:txBody>
      </p:sp>
      <p:sp>
        <p:nvSpPr>
          <p:cNvPr id="8" name="Oval 7"/>
          <p:cNvSpPr/>
          <p:nvPr/>
        </p:nvSpPr>
        <p:spPr>
          <a:xfrm>
            <a:off x="3054350" y="3733800"/>
            <a:ext cx="4572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15363" idx="3"/>
            <a:endCxn id="8" idx="3"/>
          </p:cNvCxnSpPr>
          <p:nvPr/>
        </p:nvCxnSpPr>
        <p:spPr>
          <a:xfrm flipV="1">
            <a:off x="2063750" y="3929063"/>
            <a:ext cx="1058863" cy="528637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376" idx="0"/>
            <a:endCxn id="11" idx="4"/>
          </p:cNvCxnSpPr>
          <p:nvPr/>
        </p:nvCxnSpPr>
        <p:spPr>
          <a:xfrm rot="16200000" flipV="1">
            <a:off x="3263900" y="4400550"/>
            <a:ext cx="990600" cy="114300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11550" y="3733800"/>
            <a:ext cx="3810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83150" y="3733800"/>
            <a:ext cx="5334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9" name="Straight Arrow Connector 18"/>
          <p:cNvCxnSpPr>
            <a:stCxn id="15373" idx="3"/>
            <a:endCxn id="18" idx="0"/>
          </p:cNvCxnSpPr>
          <p:nvPr/>
        </p:nvCxnSpPr>
        <p:spPr>
          <a:xfrm>
            <a:off x="3054350" y="2476500"/>
            <a:ext cx="2095500" cy="1257300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45150" y="3733800"/>
            <a:ext cx="31242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1" name="Straight Arrow Connector 20"/>
          <p:cNvCxnSpPr>
            <a:stCxn id="15372" idx="2"/>
            <a:endCxn id="20" idx="0"/>
          </p:cNvCxnSpPr>
          <p:nvPr/>
        </p:nvCxnSpPr>
        <p:spPr>
          <a:xfrm rot="5400000">
            <a:off x="6940550" y="3009900"/>
            <a:ext cx="990600" cy="457200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6330950" y="1676400"/>
            <a:ext cx="2667000" cy="1066800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45720" tIns="18288" rIns="1828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i="1">
                <a:latin typeface="Calibri" pitchFamily="34" charset="0"/>
              </a:rPr>
              <a:t>Exploring the number of students who selected each answer choice allows us to better address any confusion. </a:t>
            </a:r>
          </a:p>
        </p:txBody>
      </p:sp>
      <p:sp>
        <p:nvSpPr>
          <p:cNvPr id="15373" name="Text Box 4"/>
          <p:cNvSpPr txBox="1">
            <a:spLocks noChangeArrowheads="1"/>
          </p:cNvSpPr>
          <p:nvPr/>
        </p:nvSpPr>
        <p:spPr bwMode="auto">
          <a:xfrm>
            <a:off x="387350" y="1981200"/>
            <a:ext cx="2667000" cy="990600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45720" tIns="18288" rIns="1828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i="1">
                <a:latin typeface="Calibri" pitchFamily="34" charset="0"/>
              </a:rPr>
              <a:t>How well did the question differentiate between the high and low performing students?</a:t>
            </a:r>
            <a:endParaRPr lang="en-US" altLang="en-US" sz="1600" i="1"/>
          </a:p>
        </p:txBody>
      </p:sp>
      <p:cxnSp>
        <p:nvCxnSpPr>
          <p:cNvPr id="64" name="Straight Arrow Connector 63"/>
          <p:cNvCxnSpPr>
            <a:stCxn id="15376" idx="0"/>
            <a:endCxn id="65" idx="4"/>
          </p:cNvCxnSpPr>
          <p:nvPr/>
        </p:nvCxnSpPr>
        <p:spPr>
          <a:xfrm rot="5400000" flipH="1" flipV="1">
            <a:off x="3473450" y="4305300"/>
            <a:ext cx="9906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892550" y="3733800"/>
            <a:ext cx="4572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6" name="Text Box 7"/>
          <p:cNvSpPr txBox="1">
            <a:spLocks noChangeArrowheads="1"/>
          </p:cNvSpPr>
          <p:nvPr/>
        </p:nvSpPr>
        <p:spPr bwMode="auto">
          <a:xfrm>
            <a:off x="2368550" y="4953000"/>
            <a:ext cx="289560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lIns="45720" tIns="18288" rIns="1828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i="1">
                <a:latin typeface="Calibri" pitchFamily="34" charset="0"/>
              </a:rPr>
              <a:t>Comparing the % of top scoring versus poor performing students that answered the question correctly allows us to determine if questions are measuring overall preparation and knowledge.</a:t>
            </a:r>
            <a:endParaRPr lang="en-US" altLang="en-US" sz="1600" i="1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Exam Grading Process – Review Stage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47688" y="800100"/>
            <a:ext cx="8297862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Item Analysis – Statistics on Each Question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00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2971800" cy="5334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3600" smtClean="0"/>
              <a:t>Students can comment on the exam and raise concerns on specific questions.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23045" r="33800" b="4788"/>
          <a:stretch>
            <a:fillRect/>
          </a:stretch>
        </p:blipFill>
        <p:spPr bwMode="auto">
          <a:xfrm>
            <a:off x="2995613" y="914400"/>
            <a:ext cx="58340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Exam Grading Process – Review Stage</a:t>
            </a:r>
          </a:p>
        </p:txBody>
      </p:sp>
    </p:spTree>
    <p:extLst>
      <p:ext uri="{BB962C8B-B14F-4D97-AF65-F5344CB8AC3E}">
        <p14:creationId xmlns:p14="http://schemas.microsoft.com/office/powerpoint/2010/main" val="20103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6416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9"/>
          <p:cNvSpPr txBox="1">
            <a:spLocks noChangeArrowheads="1"/>
          </p:cNvSpPr>
          <p:nvPr/>
        </p:nvSpPr>
        <p:spPr bwMode="auto">
          <a:xfrm>
            <a:off x="6705600" y="1371600"/>
            <a:ext cx="22860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Exam Questions are linked to the learning objectives.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8600" y="1066800"/>
            <a:ext cx="47244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Professor Links Exam Question to Video Source</a:t>
            </a:r>
          </a:p>
        </p:txBody>
      </p:sp>
      <p:pic>
        <p:nvPicPr>
          <p:cNvPr id="9222" name="Picture 77"/>
          <p:cNvPicPr>
            <a:picLocks noChangeAspect="1" noChangeArrowheads="1"/>
          </p:cNvPicPr>
          <p:nvPr/>
        </p:nvPicPr>
        <p:blipFill>
          <a:blip r:embed="rId3" cstate="print"/>
          <a:srcRect l="4385" t="12762" r="48817" b="58604"/>
          <a:stretch>
            <a:fillRect/>
          </a:stretch>
        </p:blipFill>
        <p:spPr bwMode="auto">
          <a:xfrm>
            <a:off x="4572000" y="4191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3962400" y="3810000"/>
            <a:ext cx="50292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Students Receive Video Source on their Score Sheet</a:t>
            </a:r>
          </a:p>
        </p:txBody>
      </p:sp>
      <p:sp>
        <p:nvSpPr>
          <p:cNvPr id="80" name="Oval 79"/>
          <p:cNvSpPr/>
          <p:nvPr/>
        </p:nvSpPr>
        <p:spPr>
          <a:xfrm>
            <a:off x="76200" y="5486400"/>
            <a:ext cx="2971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419600" y="5410200"/>
            <a:ext cx="419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3" name="Straight Arrow Connector 82"/>
          <p:cNvCxnSpPr>
            <a:stCxn id="80" idx="6"/>
            <a:endCxn id="81" idx="2"/>
          </p:cNvCxnSpPr>
          <p:nvPr/>
        </p:nvCxnSpPr>
        <p:spPr>
          <a:xfrm>
            <a:off x="3048000" y="5638800"/>
            <a:ext cx="1371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2"/>
          <p:cNvSpPr>
            <a:spLocks noChangeArrowheads="1"/>
          </p:cNvSpPr>
          <p:nvPr/>
        </p:nvSpPr>
        <p:spPr bwMode="auto">
          <a:xfrm>
            <a:off x="0" y="6675438"/>
            <a:ext cx="91440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Confidential product from Touro College of Osteopathic Medicine, 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New 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York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806" y="74474"/>
            <a:ext cx="7667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/>
              <a:t>Faculty Test the Learning Objectives!</a:t>
            </a:r>
            <a:endParaRPr lang="en-US" sz="3600" b="1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Overview of Exam Grading</a:t>
            </a:r>
          </a:p>
        </p:txBody>
      </p:sp>
    </p:spTree>
    <p:extLst>
      <p:ext uri="{BB962C8B-B14F-4D97-AF65-F5344CB8AC3E}">
        <p14:creationId xmlns:p14="http://schemas.microsoft.com/office/powerpoint/2010/main" val="36743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Overview of Exam Grading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838200"/>
            <a:ext cx="840105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smtClean="0"/>
              <a:t>Final Grading is Based Upon a Class Curve (“B+ Curve”)</a:t>
            </a:r>
            <a:endParaRPr lang="en-US" sz="3200" b="1" u="sng" dirty="0"/>
          </a:p>
          <a:p>
            <a:pPr algn="ctr">
              <a:defRPr/>
            </a:pPr>
            <a:endParaRPr lang="en-US" sz="1000" b="1" u="sng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2146169"/>
            <a:ext cx="6586538" cy="440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Overview of Exam Grading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887371"/>
              </p:ext>
            </p:extLst>
          </p:nvPr>
        </p:nvGraphicFramePr>
        <p:xfrm>
          <a:off x="527603" y="1975133"/>
          <a:ext cx="6177997" cy="442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rism 5" r:id="rId3" imgW="4046400" imgH="2898720" progId="Prism5.Document">
                  <p:embed/>
                </p:oleObj>
              </mc:Choice>
              <mc:Fallback>
                <p:oleObj name="Prism 5" r:id="rId3" imgW="4046400" imgH="289872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603" y="1975133"/>
                        <a:ext cx="6177997" cy="4425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838200"/>
            <a:ext cx="840105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The curve: you are better off with it, than without it.</a:t>
            </a:r>
            <a:endParaRPr lang="en-US" sz="3200" b="1" dirty="0"/>
          </a:p>
          <a:p>
            <a:pPr algn="ctr">
              <a:defRPr/>
            </a:pPr>
            <a:endParaRPr lang="en-US" sz="1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2895600"/>
            <a:ext cx="2181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Courses represented:</a:t>
            </a:r>
          </a:p>
          <a:p>
            <a:r>
              <a:rPr lang="en-US" dirty="0" smtClean="0"/>
              <a:t>Anatomy I &amp; II</a:t>
            </a:r>
          </a:p>
          <a:p>
            <a:r>
              <a:rPr lang="en-US" dirty="0" smtClean="0"/>
              <a:t>Biochemistry</a:t>
            </a:r>
          </a:p>
          <a:p>
            <a:r>
              <a:rPr lang="en-US" dirty="0" smtClean="0"/>
              <a:t>Medical Genetics</a:t>
            </a:r>
          </a:p>
          <a:p>
            <a:r>
              <a:rPr lang="en-US" dirty="0" smtClean="0"/>
              <a:t>Histology </a:t>
            </a:r>
          </a:p>
          <a:p>
            <a:r>
              <a:rPr lang="en-US" dirty="0" smtClean="0"/>
              <a:t>Immunology</a:t>
            </a:r>
          </a:p>
          <a:p>
            <a:r>
              <a:rPr lang="en-US" dirty="0" smtClean="0"/>
              <a:t>Neuroanatomy</a:t>
            </a:r>
          </a:p>
          <a:p>
            <a:r>
              <a:rPr lang="en-US" dirty="0" smtClean="0"/>
              <a:t>Physiology I &amp; II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758" y="6307217"/>
            <a:ext cx="646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line: there are fewer 3.5’s without the curve than with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Grade Reporting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Lets talk about…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The assessment/exam schedule</a:t>
            </a:r>
          </a:p>
          <a:p>
            <a:r>
              <a:rPr lang="en-US" altLang="en-US" dirty="0" smtClean="0"/>
              <a:t>The testing process</a:t>
            </a:r>
          </a:p>
          <a:p>
            <a:r>
              <a:rPr lang="en-US" altLang="en-US" dirty="0" smtClean="0"/>
              <a:t>Software used for the exam, your own personal computer</a:t>
            </a:r>
          </a:p>
          <a:p>
            <a:r>
              <a:rPr lang="en-US" altLang="en-US" dirty="0" smtClean="0"/>
              <a:t>Testing policy</a:t>
            </a:r>
          </a:p>
          <a:p>
            <a:r>
              <a:rPr lang="en-US" altLang="en-US" dirty="0" smtClean="0"/>
              <a:t>Faculty analysis of test</a:t>
            </a:r>
          </a:p>
          <a:p>
            <a:r>
              <a:rPr lang="en-US" altLang="en-US" dirty="0" smtClean="0"/>
              <a:t>Grade calculations and exam report</a:t>
            </a:r>
          </a:p>
          <a:p>
            <a:r>
              <a:rPr lang="en-US" altLang="en-US" dirty="0" smtClean="0"/>
              <a:t>Response to academic problems</a:t>
            </a:r>
          </a:p>
        </p:txBody>
      </p:sp>
    </p:spTree>
    <p:extLst>
      <p:ext uri="{BB962C8B-B14F-4D97-AF65-F5344CB8AC3E}">
        <p14:creationId xmlns:p14="http://schemas.microsoft.com/office/powerpoint/2010/main" val="14907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sz="4400" smtClean="0"/>
              <a:t>Grade Distribution Graph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Grade Reporting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3000" y="2057400"/>
          <a:ext cx="7162800" cy="399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9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416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9"/>
          <p:cNvSpPr txBox="1">
            <a:spLocks noChangeArrowheads="1"/>
          </p:cNvSpPr>
          <p:nvPr/>
        </p:nvSpPr>
        <p:spPr bwMode="auto">
          <a:xfrm>
            <a:off x="6705600" y="1371600"/>
            <a:ext cx="22860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Calibri" pitchFamily="34" charset="0"/>
              </a:rPr>
              <a:t>Exam questions are linked to the learning objectives.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8600" y="1066800"/>
            <a:ext cx="47244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Professor Links Exam Question to Video Source</a:t>
            </a:r>
          </a:p>
        </p:txBody>
      </p:sp>
      <p:pic>
        <p:nvPicPr>
          <p:cNvPr id="29701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12762" r="48817" b="58604"/>
          <a:stretch>
            <a:fillRect/>
          </a:stretch>
        </p:blipFill>
        <p:spPr bwMode="auto">
          <a:xfrm>
            <a:off x="4572000" y="41910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962400" y="3810000"/>
            <a:ext cx="50292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Students Receive Video Source on their Score Sheet</a:t>
            </a:r>
          </a:p>
        </p:txBody>
      </p:sp>
      <p:sp>
        <p:nvSpPr>
          <p:cNvPr id="80" name="Oval 79"/>
          <p:cNvSpPr/>
          <p:nvPr/>
        </p:nvSpPr>
        <p:spPr>
          <a:xfrm>
            <a:off x="76200" y="5486400"/>
            <a:ext cx="2971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419600" y="5410200"/>
            <a:ext cx="4191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3" name="Straight Arrow Connector 82"/>
          <p:cNvCxnSpPr>
            <a:stCxn id="80" idx="6"/>
            <a:endCxn id="81" idx="2"/>
          </p:cNvCxnSpPr>
          <p:nvPr/>
        </p:nvCxnSpPr>
        <p:spPr>
          <a:xfrm>
            <a:off x="3048000" y="5638800"/>
            <a:ext cx="1371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2"/>
          <p:cNvSpPr>
            <a:spLocks noChangeArrowheads="1"/>
          </p:cNvSpPr>
          <p:nvPr/>
        </p:nvSpPr>
        <p:spPr bwMode="auto">
          <a:xfrm>
            <a:off x="0" y="6675438"/>
            <a:ext cx="91440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Confidential product from Touro College of Osteopathic Medicine, 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New York</a:t>
            </a:r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609600" y="9525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Based upon exam grades and objective mapping, students can identify and target their weaknesses</a:t>
            </a:r>
          </a:p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638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590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4000" smtClean="0"/>
              <a:t>ExamSoft Score Reports give students feedback on categorized questions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3821" r="8333" b="20055"/>
          <a:stretch>
            <a:fillRect/>
          </a:stretch>
        </p:blipFill>
        <p:spPr bwMode="auto">
          <a:xfrm>
            <a:off x="1447800" y="2209800"/>
            <a:ext cx="66690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Grade Reporting</a:t>
            </a:r>
          </a:p>
        </p:txBody>
      </p:sp>
    </p:spTree>
    <p:extLst>
      <p:ext uri="{BB962C8B-B14F-4D97-AF65-F5344CB8AC3E}">
        <p14:creationId xmlns:p14="http://schemas.microsoft.com/office/powerpoint/2010/main" val="35285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590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4000" smtClean="0"/>
              <a:t>ExamSoft Score Reports Give Students Feedback on Categorized Questions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4771" r="9373" b="10568"/>
          <a:stretch>
            <a:fillRect/>
          </a:stretch>
        </p:blipFill>
        <p:spPr bwMode="auto">
          <a:xfrm>
            <a:off x="1498600" y="2209800"/>
            <a:ext cx="5616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Grade Reporting</a:t>
            </a:r>
          </a:p>
        </p:txBody>
      </p:sp>
    </p:spTree>
    <p:extLst>
      <p:ext uri="{BB962C8B-B14F-4D97-AF65-F5344CB8AC3E}">
        <p14:creationId xmlns:p14="http://schemas.microsoft.com/office/powerpoint/2010/main" val="5033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3810000" cy="27876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4400" smtClean="0"/>
              <a:t>Roster of Student Grades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8" r="64063" b="13414"/>
          <a:stretch>
            <a:fillRect/>
          </a:stretch>
        </p:blipFill>
        <p:spPr bwMode="auto">
          <a:xfrm>
            <a:off x="4267200" y="685800"/>
            <a:ext cx="43815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Grade Reporting</a:t>
            </a:r>
          </a:p>
        </p:txBody>
      </p:sp>
    </p:spTree>
    <p:extLst>
      <p:ext uri="{BB962C8B-B14F-4D97-AF65-F5344CB8AC3E}">
        <p14:creationId xmlns:p14="http://schemas.microsoft.com/office/powerpoint/2010/main" val="1611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52400" y="655638"/>
            <a:ext cx="9144000" cy="45259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4400" smtClean="0"/>
              <a:t>Student Performance on Core Concept and Majority Correct Questions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9" r="25000" b="22900"/>
          <a:stretch>
            <a:fillRect/>
          </a:stretch>
        </p:blipFill>
        <p:spPr bwMode="auto">
          <a:xfrm>
            <a:off x="1981200" y="2819400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Grade Reporting</a:t>
            </a:r>
          </a:p>
        </p:txBody>
      </p:sp>
    </p:spTree>
    <p:extLst>
      <p:ext uri="{BB962C8B-B14F-4D97-AF65-F5344CB8AC3E}">
        <p14:creationId xmlns:p14="http://schemas.microsoft.com/office/powerpoint/2010/main" val="2407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smtClean="0"/>
              <a:t>Faculty and administrative response to academically at risk students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59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8" r="64063" b="13414"/>
          <a:stretch>
            <a:fillRect/>
          </a:stretch>
        </p:blipFill>
        <p:spPr bwMode="auto">
          <a:xfrm>
            <a:off x="4268788" y="139700"/>
            <a:ext cx="472281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990600"/>
            <a:ext cx="38862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Low/Failing performance on any one exam will trigger a faculty response.</a:t>
            </a:r>
            <a:endParaRPr lang="en-US" dirty="0"/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035050" y="4276725"/>
            <a:ext cx="240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/>
              <a:t>Exam Report</a:t>
            </a:r>
          </a:p>
        </p:txBody>
      </p:sp>
    </p:spTree>
    <p:extLst>
      <p:ext uri="{BB962C8B-B14F-4D97-AF65-F5344CB8AC3E}">
        <p14:creationId xmlns:p14="http://schemas.microsoft.com/office/powerpoint/2010/main" val="40410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248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752975" y="70008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Chronic poor performance will not only be obvious to the Course Director but will trigger an administrative response as well. 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2286000"/>
          <a:ext cx="7010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9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Flipped Classroom Curriculum at </a:t>
            </a:r>
            <a:r>
              <a:rPr lang="en-US" sz="36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TouroCOM-the three pillars</a:t>
            </a:r>
            <a:endParaRPr lang="en-US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0236399"/>
              </p:ext>
            </p:extLst>
          </p:nvPr>
        </p:nvGraphicFramePr>
        <p:xfrm>
          <a:off x="152400" y="1397000"/>
          <a:ext cx="8839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6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A comprehensive grade report is created three times per semester, and distributed to academic advisors, who respond accordingly.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97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0" y="36513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The Early Warning System in the office of preclinical dean is based on exam performance and trending.</a:t>
            </a:r>
          </a:p>
        </p:txBody>
      </p:sp>
    </p:spTree>
    <p:extLst>
      <p:ext uri="{BB962C8B-B14F-4D97-AF65-F5344CB8AC3E}">
        <p14:creationId xmlns:p14="http://schemas.microsoft.com/office/powerpoint/2010/main" val="42572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0" y="36513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The Early Warning System </a:t>
            </a:r>
            <a:r>
              <a:rPr lang="en-US" altLang="en-US" sz="3600" dirty="0" smtClean="0"/>
              <a:t>identifies students at risk or whose performance is declining. It is based upon:</a:t>
            </a:r>
            <a:endParaRPr lang="en-US" alt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4343400" y="2057400"/>
            <a:ext cx="2014538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Predicted final course grades</a:t>
            </a:r>
          </a:p>
        </p:txBody>
      </p:sp>
      <p:sp>
        <p:nvSpPr>
          <p:cNvPr id="11" name="Oval 10"/>
          <p:cNvSpPr/>
          <p:nvPr/>
        </p:nvSpPr>
        <p:spPr>
          <a:xfrm>
            <a:off x="2362200" y="2057400"/>
            <a:ext cx="1905000" cy="990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Performance on  high-stake exams</a:t>
            </a:r>
          </a:p>
        </p:txBody>
      </p:sp>
      <p:sp>
        <p:nvSpPr>
          <p:cNvPr id="41990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9067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200" u="sng" dirty="0" smtClean="0"/>
              <a:t>The Goal:</a:t>
            </a:r>
            <a:endParaRPr lang="en-US" altLang="en-US" sz="2200" u="sng" dirty="0"/>
          </a:p>
          <a:p>
            <a:pPr eaLnBrk="1" hangingPunct="1">
              <a:buFont typeface="Arial" pitchFamily="34" charset="0"/>
              <a:buChar char="•"/>
            </a:pPr>
            <a:endParaRPr lang="en-US" altLang="en-US" sz="2200" u="sng" dirty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u="sng" dirty="0"/>
              <a:t>Contact students of concern as early as possible to ensure they </a:t>
            </a:r>
          </a:p>
          <a:p>
            <a:pPr eaLnBrk="1" hangingPunct="1"/>
            <a:r>
              <a:rPr lang="en-US" altLang="en-US" sz="2200" u="sng" dirty="0"/>
              <a:t>receive all the resources they need to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32163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60338"/>
            <a:ext cx="9186863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71875" y="6400800"/>
            <a:ext cx="1684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/>
              <a:t>Follow-Up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05313" y="6172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REACH Program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50593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REACH program is an early intervention effort which combines the development of strong study/learning skills with application to relevant basic and clinical science content.  </a:t>
            </a:r>
          </a:p>
          <a:p>
            <a:r>
              <a:rPr lang="en-US" b="1" dirty="0"/>
              <a:t>The goals of the REACH Program are to:  </a:t>
            </a:r>
          </a:p>
          <a:p>
            <a:pPr lvl="1"/>
            <a:r>
              <a:rPr lang="en-US" b="1" dirty="0"/>
              <a:t> provide an  opportunity for students to strengthen their understanding of pre-clinical course content through faculty facilitated peer-peer discussion and teaching,</a:t>
            </a:r>
          </a:p>
          <a:p>
            <a:pPr lvl="1"/>
            <a:r>
              <a:rPr lang="en-US" b="1" dirty="0"/>
              <a:t>improve lifelong learning skills through the introduction and application of proven successful learning strategies and skills, </a:t>
            </a:r>
          </a:p>
          <a:p>
            <a:pPr lvl="1"/>
            <a:r>
              <a:rPr lang="en-US" b="1" dirty="0"/>
              <a:t>to improve learning outcomes not just in a single course, but throughout a student’s medical training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Attendance of REACH is mandatory for all MS students.</a:t>
            </a:r>
            <a:endParaRPr lang="en-US" b="1" dirty="0"/>
          </a:p>
          <a:p>
            <a:pPr marL="1314450" lvl="2" indent="-514350" eaLnBrk="1" hangingPunct="1">
              <a:buFont typeface="Arial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1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Learning Resources for All Students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268413"/>
            <a:ext cx="868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There are a number of online sites at the medical school/college level that provide valuable study tips (study techniques, note taking, memorization, etc). </a:t>
            </a:r>
          </a:p>
          <a:p>
            <a:pPr eaLnBrk="0" hangingPunct="0">
              <a:defRPr/>
            </a:pPr>
            <a:endParaRPr lang="en-US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Students should review some of these to help them optimize their school performance.  Some valuable resources to check out:         </a:t>
            </a:r>
            <a:endParaRPr lang="en-US" sz="2000" dirty="0">
              <a:latin typeface="+mj-lt"/>
            </a:endParaRPr>
          </a:p>
          <a:p>
            <a:pPr eaLnBrk="0" hangingPunct="0">
              <a:defRPr/>
            </a:pPr>
            <a:endParaRPr lang="en-US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  <a:hlinkClick r:id="rId2"/>
              </a:rPr>
              <a:t>http://sgh.org.sa/Portals/0/Articles/How%20to%20Succeed%20at%20Medical%20School%20-%20An%20essential%20guide%20to%20learning.pdf</a:t>
            </a:r>
            <a:endParaRPr lang="en-US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000" dirty="0">
              <a:latin typeface="+mj-lt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666666"/>
                </a:solidFill>
                <a:latin typeface="+mj-lt"/>
                <a:ea typeface="Calibri" pitchFamily="34" charset="0"/>
                <a:hlinkClick r:id="rId3"/>
              </a:rPr>
              <a:t>http://som.unm.edu/ume/oars/strategic/index.html</a:t>
            </a:r>
            <a:endParaRPr lang="en-US" sz="2000" dirty="0">
              <a:solidFill>
                <a:srgbClr val="666666"/>
              </a:solidFill>
              <a:latin typeface="+mj-lt"/>
              <a:ea typeface="Calibri" pitchFamily="34" charset="0"/>
            </a:endParaRPr>
          </a:p>
          <a:p>
            <a:pPr eaLnBrk="0" hangingPunct="0">
              <a:defRPr/>
            </a:pPr>
            <a:endParaRPr lang="en-US" sz="2000" dirty="0">
              <a:latin typeface="+mj-lt"/>
            </a:endParaRPr>
          </a:p>
          <a:p>
            <a:pPr eaLnBrk="0" hangingPunct="0">
              <a:defRPr/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  <a:hlinkClick r:id="rId4"/>
              </a:rPr>
              <a:t>http://library.lmunet.edu/medlib/osteopathic-medicine</a:t>
            </a:r>
            <a:endParaRPr lang="en-US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000" dirty="0">
              <a:latin typeface="+mj-lt"/>
            </a:endParaRPr>
          </a:p>
          <a:p>
            <a:pPr eaLnBrk="0" hangingPunct="0">
              <a:defRPr/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</a:rPr>
              <a:t>http://meded.ucsd.edu/index.cfm/ugme/oess/study_skills_and_exam_strategies/faqs_on_studying_and_exams/   </a:t>
            </a:r>
          </a:p>
          <a:p>
            <a:pPr eaLnBrk="0" hangingPunct="0">
              <a:defRPr/>
            </a:pPr>
            <a:endParaRPr lang="en-US" sz="2000" dirty="0">
              <a:latin typeface="+mj-lt"/>
            </a:endParaRPr>
          </a:p>
          <a:p>
            <a:pPr eaLnBrk="0" hangingPunct="0">
              <a:defRPr/>
            </a:pPr>
            <a:r>
              <a:rPr lang="en-US" sz="2000" dirty="0">
                <a:latin typeface="+mj-lt"/>
                <a:ea typeface="Calibri" pitchFamily="34" charset="0"/>
                <a:cs typeface="Times New Roman" pitchFamily="18" charset="0"/>
                <a:hlinkClick r:id="rId5"/>
              </a:rPr>
              <a:t>http://www.ttuhsc.edu/som/success/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Student Surveys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50593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worst thing you can do as a student is to be unhappy about some component of the curriculum and not share your concern with the course director or faculty.</a:t>
            </a:r>
          </a:p>
          <a:p>
            <a:r>
              <a:rPr lang="en-US" b="1" dirty="0" smtClean="0"/>
              <a:t>Student surveys of courses are reviewed by faculty, administration and the Curriculum Committee.</a:t>
            </a:r>
          </a:p>
          <a:p>
            <a:r>
              <a:rPr lang="en-US" b="1" dirty="0" smtClean="0"/>
              <a:t>As always, make your comments constructive and professional.  Many a valuable thought is lost to angry or unprofessional language.</a:t>
            </a:r>
          </a:p>
          <a:p>
            <a:r>
              <a:rPr lang="en-US" b="1" dirty="0" smtClean="0"/>
              <a:t>Participate!</a:t>
            </a:r>
          </a:p>
          <a:p>
            <a:pPr marL="1314450" lvl="2" indent="-514350" eaLnBrk="1" hangingPunct="1">
              <a:buFont typeface="Arial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 smtClean="0">
                <a:latin typeface="+mj-lt"/>
              </a:rPr>
              <a:t>Graduation and MS to DO Matriculation Requirements</a:t>
            </a:r>
            <a:endParaRPr lang="en-US" sz="26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Requirements for direct admission into the TouroCOM-NY D.O. program are as follows: </a:t>
            </a:r>
          </a:p>
          <a:p>
            <a:pPr lvl="1"/>
            <a:r>
              <a:rPr lang="en-US" sz="2400" dirty="0" smtClean="0"/>
              <a:t>Within the top 35 students of the class</a:t>
            </a:r>
            <a:endParaRPr lang="en-US" sz="2400" dirty="0" smtClean="0"/>
          </a:p>
          <a:p>
            <a:pPr lvl="1"/>
            <a:r>
              <a:rPr lang="en-US" sz="2400" dirty="0" smtClean="0"/>
              <a:t>M.S</a:t>
            </a:r>
            <a:r>
              <a:rPr lang="en-US" sz="2400" dirty="0"/>
              <a:t>. Program completion with a cumulative GPA of </a:t>
            </a:r>
            <a:r>
              <a:rPr lang="en-US" sz="2400" dirty="0" smtClean="0"/>
              <a:t>3.450/4.0 </a:t>
            </a:r>
            <a:r>
              <a:rPr lang="en-US" sz="2400" dirty="0"/>
              <a:t>and a grade of Pass on the Comprehensive Examination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emonstrated </a:t>
            </a:r>
            <a:r>
              <a:rPr lang="en-US" sz="2400" dirty="0"/>
              <a:t>professionalism and conduct becoming of a physician throughout the program, and otherwise adherence to the Admission deadlines and requirements covered in Touro College of Osteopathic Medicine College Handbook.</a:t>
            </a:r>
          </a:p>
          <a:p>
            <a:pPr lvl="2"/>
            <a:r>
              <a:rPr lang="en-US" sz="2000" b="1" i="1" dirty="0"/>
              <a:t>C</a:t>
            </a:r>
            <a:r>
              <a:rPr lang="en-US" sz="2000" b="1" i="1" dirty="0" smtClean="0"/>
              <a:t>onduct unbecoming of a physician will disqualify you from DO admissions, regardless of the </a:t>
            </a:r>
            <a:r>
              <a:rPr lang="en-US" sz="2000" b="1" i="1" dirty="0" smtClean="0"/>
              <a:t>3.450. </a:t>
            </a:r>
            <a:endParaRPr lang="en-US" sz="2000" b="1" i="1" dirty="0" smtClean="0"/>
          </a:p>
          <a:p>
            <a:pPr lvl="1"/>
            <a:r>
              <a:rPr lang="en-US" sz="2400" dirty="0" smtClean="0"/>
              <a:t>MS to DO direct matriculation students are admitted to the Middletown DO program.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 smtClean="0">
                <a:latin typeface="+mj-lt"/>
              </a:rPr>
              <a:t>Graduation and MS to DO Matriculation Requirements</a:t>
            </a:r>
            <a:endParaRPr lang="en-US" sz="26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Requirements </a:t>
            </a:r>
            <a:r>
              <a:rPr lang="en-US" sz="2800" dirty="0"/>
              <a:t>for the award of the Master’s Degree are as follows:</a:t>
            </a:r>
          </a:p>
          <a:p>
            <a:pPr lvl="1"/>
            <a:r>
              <a:rPr lang="en-US" sz="2400" dirty="0"/>
              <a:t>Program completion with a final cumulative GPA of 3.0/4.0 and a grade of Pass on the Comprehensive Examination.  </a:t>
            </a:r>
            <a:endParaRPr lang="en-US" sz="24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7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 smtClean="0">
                <a:latin typeface="+mj-lt"/>
              </a:rPr>
              <a:t>DO Options</a:t>
            </a:r>
            <a:endParaRPr lang="en-US" sz="26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Students should recognize that completion of the MS program in and of itself is an accomplishment that will open doors to the next phase of your career.</a:t>
            </a:r>
          </a:p>
          <a:p>
            <a:r>
              <a:rPr lang="en-US" sz="2400" dirty="0" smtClean="0"/>
              <a:t>Many of our graduates who don’t reach the 3.5 go on to attend medical school because of this program.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1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600" b="1" dirty="0" smtClean="0"/>
              <a:t>Course Documentation Book</a:t>
            </a:r>
            <a:r>
              <a:rPr lang="en-US" sz="3600" b="1" dirty="0" smtClean="0">
                <a:latin typeface="+mj-lt"/>
              </a:rPr>
              <a:t>: The Who, What, When, Where of the TouroCOM Curriculum</a:t>
            </a:r>
          </a:p>
          <a:p>
            <a:pPr algn="ctr"/>
            <a:endParaRPr lang="en-US" sz="2400" b="1" dirty="0" smtClean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91000" y="2012752"/>
            <a:ext cx="502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Year one overview </a:t>
            </a:r>
          </a:p>
          <a:p>
            <a:r>
              <a:rPr lang="en-US" b="1" dirty="0" smtClean="0"/>
              <a:t>Semester 1 and 2 courses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General Weekly Schedule </a:t>
            </a:r>
          </a:p>
          <a:p>
            <a:r>
              <a:rPr lang="en-US" b="1" dirty="0"/>
              <a:t>E</a:t>
            </a:r>
            <a:r>
              <a:rPr lang="en-US" b="1" dirty="0" smtClean="0"/>
              <a:t>xams, labs, discussion sessions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Academic policies (see Student </a:t>
            </a:r>
            <a:r>
              <a:rPr lang="en-US" sz="2400" b="1" dirty="0" err="1" smtClean="0"/>
              <a:t>Handbbok</a:t>
            </a:r>
            <a:r>
              <a:rPr lang="en-US" sz="2400" b="1" dirty="0" smtClean="0"/>
              <a:t> as well for comprehensive policy list)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Course Syllabi</a:t>
            </a:r>
            <a:r>
              <a:rPr lang="en-US" b="1" dirty="0" smtClean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Exam and lab practical dates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Includes Hour by Hour Course Objectives </a:t>
            </a:r>
          </a:p>
        </p:txBody>
      </p:sp>
      <p:pic>
        <p:nvPicPr>
          <p:cNvPr id="5" name="Picture 4" descr="MS2017 Middletown Course Documentation Handbook vJones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3876" r="41666" b="15168"/>
          <a:stretch/>
        </p:blipFill>
        <p:spPr>
          <a:xfrm>
            <a:off x="457200" y="1647825"/>
            <a:ext cx="3505200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 smtClean="0">
                <a:latin typeface="+mj-lt"/>
              </a:rPr>
              <a:t>DO Options</a:t>
            </a:r>
            <a:endParaRPr lang="en-US" sz="26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students should maximize their options.</a:t>
            </a:r>
          </a:p>
          <a:p>
            <a:pPr lvl="1"/>
            <a:r>
              <a:rPr lang="en-US" sz="2000" dirty="0" smtClean="0"/>
              <a:t>If your MCAT has limited your options up to this point you should work towards re-taking it.</a:t>
            </a:r>
          </a:p>
          <a:p>
            <a:pPr lvl="1"/>
            <a:r>
              <a:rPr lang="en-US" sz="2000" dirty="0" smtClean="0"/>
              <a:t>Although not required for direct matriculation from the MS program into the TouroCOM Middletown DO program (with </a:t>
            </a:r>
            <a:r>
              <a:rPr lang="en-US" sz="2000" dirty="0" smtClean="0"/>
              <a:t>3.450 </a:t>
            </a:r>
            <a:r>
              <a:rPr lang="en-US" sz="2000" dirty="0" smtClean="0"/>
              <a:t>and COMP), students are always welcome to enter the ACCOMAS application cycle.</a:t>
            </a:r>
            <a:r>
              <a:rPr lang="en-US" sz="2000" dirty="0"/>
              <a:t>  </a:t>
            </a:r>
            <a:endParaRPr lang="en-US" sz="2000" dirty="0" smtClean="0"/>
          </a:p>
          <a:p>
            <a:pPr lvl="1"/>
            <a:r>
              <a:rPr lang="en-US" sz="2000" dirty="0" smtClean="0"/>
              <a:t>Should </a:t>
            </a:r>
            <a:r>
              <a:rPr lang="en-US" sz="2000" dirty="0"/>
              <a:t>you decide to apply directly to the D.O. Program at Touro College of Osteopathic Medicine, Middletown Campus, </a:t>
            </a:r>
            <a:r>
              <a:rPr lang="en-US" sz="2000" u="sng" dirty="0"/>
              <a:t>through the standard application </a:t>
            </a:r>
            <a:r>
              <a:rPr lang="en-US" sz="2000" u="sng" dirty="0" smtClean="0"/>
              <a:t>pathway (ACCOMAS)</a:t>
            </a:r>
            <a:r>
              <a:rPr lang="en-US" sz="2000" dirty="0" smtClean="0"/>
              <a:t>, </a:t>
            </a:r>
            <a:r>
              <a:rPr lang="en-US" sz="2000" dirty="0"/>
              <a:t>you must do so by submitting a new AACOMAS application within the application cycle timeframe for consideration.  </a:t>
            </a:r>
            <a:r>
              <a:rPr lang="en-US" sz="2000" u="sng" dirty="0"/>
              <a:t>All published admission requirements will apply</a:t>
            </a:r>
            <a:r>
              <a:rPr lang="en-US" sz="2000" u="sng" dirty="0" smtClean="0"/>
              <a:t>.</a:t>
            </a:r>
            <a:r>
              <a:rPr lang="en-US" sz="2000" dirty="0"/>
              <a:t>   </a:t>
            </a:r>
            <a:endParaRPr lang="en-US" sz="2000" dirty="0" smtClean="0"/>
          </a:p>
          <a:p>
            <a:pPr lvl="1"/>
            <a:r>
              <a:rPr lang="en-US" sz="2000" dirty="0" smtClean="0"/>
              <a:t>Please </a:t>
            </a:r>
            <a:r>
              <a:rPr lang="en-US" sz="2000" dirty="0"/>
              <a:t>consult with the </a:t>
            </a:r>
            <a:r>
              <a:rPr lang="en-US" sz="2000" dirty="0" smtClean="0"/>
              <a:t>DO Admissions </a:t>
            </a:r>
            <a:r>
              <a:rPr lang="en-US" sz="2000" dirty="0"/>
              <a:t>Department for any further questions regarding this process</a:t>
            </a:r>
            <a:r>
              <a:rPr lang="en-US" dirty="0"/>
              <a:t>.</a:t>
            </a:r>
          </a:p>
          <a:p>
            <a:pPr lvl="1"/>
            <a:endParaRPr lang="en-US" sz="20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01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Exam Dates are found on the posted calendar and your course syllabus!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Note: be aware of schedule changes when you have non-Monday exams.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8" b="9084"/>
          <a:stretch/>
        </p:blipFill>
        <p:spPr>
          <a:xfrm>
            <a:off x="3084830" y="1524000"/>
            <a:ext cx="2934970" cy="5193502"/>
          </a:xfrm>
        </p:spPr>
      </p:pic>
    </p:spTree>
    <p:extLst>
      <p:ext uri="{BB962C8B-B14F-4D97-AF65-F5344CB8AC3E}">
        <p14:creationId xmlns:p14="http://schemas.microsoft.com/office/powerpoint/2010/main" val="10136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Testing: a Multistep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01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1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7338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en-US" sz="2400" dirty="0" smtClean="0"/>
              <a:t>Hence, the laptop specifications published in the booklist and course documentation handbook. </a:t>
            </a:r>
          </a:p>
          <a:p>
            <a:pPr marL="0" indent="0">
              <a:buFont typeface="Arial" pitchFamily="34" charset="0"/>
              <a:buNone/>
            </a:pPr>
            <a:endParaRPr lang="en-US" alt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en-US" sz="2400" dirty="0" err="1" smtClean="0"/>
              <a:t>SofTest</a:t>
            </a:r>
            <a:r>
              <a:rPr lang="en-US" altLang="en-US" sz="2400" dirty="0" smtClean="0"/>
              <a:t> Student Orientation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will be held within the next 2 weeks.  Student attendance is mandatory.</a:t>
            </a:r>
          </a:p>
        </p:txBody>
      </p:sp>
      <p:pic>
        <p:nvPicPr>
          <p:cNvPr id="10243" name="Picture 2" descr="http://www.law2.byu.edu/page/images/helpdesk/software_instruction/softest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5029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87630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Students use a program called </a:t>
            </a:r>
            <a:r>
              <a:rPr lang="en-US" sz="3600" dirty="0" err="1">
                <a:latin typeface="+mj-lt"/>
              </a:rPr>
              <a:t>SofTest</a:t>
            </a:r>
            <a:r>
              <a:rPr lang="en-US" sz="3600" dirty="0">
                <a:latin typeface="+mj-lt"/>
              </a:rPr>
              <a:t> to securely take exams on their own personal computers.</a:t>
            </a:r>
          </a:p>
          <a:p>
            <a:pPr>
              <a:defRPr/>
            </a:pP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8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106740"/>
            <a:ext cx="3505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Computer requirements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order to run </a:t>
            </a:r>
            <a:r>
              <a:rPr lang="en-US" sz="2400" dirty="0" err="1" smtClean="0"/>
              <a:t>Examsoft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re in your Course Doc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ook.</a:t>
            </a:r>
            <a:endParaRPr lang="en-US" sz="2400" dirty="0"/>
          </a:p>
        </p:txBody>
      </p:sp>
      <p:pic>
        <p:nvPicPr>
          <p:cNvPr id="3" name="Picture 2" descr="Class of 2020 IT Requirement Booklist MT 2016-2017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22424" r="35833" b="14655"/>
          <a:stretch/>
        </p:blipFill>
        <p:spPr>
          <a:xfrm>
            <a:off x="3694771" y="71244"/>
            <a:ext cx="4992029" cy="65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1513</Words>
  <Application>Microsoft Office PowerPoint</Application>
  <PresentationFormat>On-screen Show (4:3)</PresentationFormat>
  <Paragraphs>179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Wingdings</vt:lpstr>
      <vt:lpstr>Office Theme</vt:lpstr>
      <vt:lpstr>Prism 5</vt:lpstr>
      <vt:lpstr>Touro College of Osteopathic Medicine Middletown, NY</vt:lpstr>
      <vt:lpstr>Lets talk about…</vt:lpstr>
      <vt:lpstr>PowerPoint Presentation</vt:lpstr>
      <vt:lpstr>PowerPoint Presentation</vt:lpstr>
      <vt:lpstr>Exam Dates are found on the posted calendar and your course syllabus!</vt:lpstr>
      <vt:lpstr>Note: be aware of schedule changes when you have non-Monday exams. </vt:lpstr>
      <vt:lpstr>Testing: a Multistep Process</vt:lpstr>
      <vt:lpstr>PowerPoint Presentation</vt:lpstr>
      <vt:lpstr>PowerPoint Presentation</vt:lpstr>
      <vt:lpstr>Touro College of Osteopathic Medicine Policy for Testing (Highlights) </vt:lpstr>
      <vt:lpstr>Testing: a Multistep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Faculty and administrative response to academically at risk students </vt:lpstr>
      <vt:lpstr>Low/Failing performance on any one exam will trigger a faculty response.</vt:lpstr>
      <vt:lpstr>PowerPoint Presentation</vt:lpstr>
      <vt:lpstr>Chronic poor performance will not only be obvious to the Course Director but will trigger an administrative response as well. </vt:lpstr>
      <vt:lpstr>A comprehensive grade report is created three times per semester, and distributed to academic advisors, who respond accordingly.</vt:lpstr>
      <vt:lpstr>PowerPoint Presentation</vt:lpstr>
      <vt:lpstr>PowerPoint Presentation</vt:lpstr>
      <vt:lpstr>PowerPoint Presentation</vt:lpstr>
      <vt:lpstr>REACH Program</vt:lpstr>
      <vt:lpstr>Learning Resources for All Students</vt:lpstr>
      <vt:lpstr>Student Surveys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Touro College of Osteopathic Medicine Middletown, NY</dc:title>
  <dc:creator>Windows User</dc:creator>
  <cp:lastModifiedBy>Stephen Jones</cp:lastModifiedBy>
  <cp:revision>129</cp:revision>
  <dcterms:created xsi:type="dcterms:W3CDTF">2014-07-27T02:29:50Z</dcterms:created>
  <dcterms:modified xsi:type="dcterms:W3CDTF">2017-07-25T19:10:08Z</dcterms:modified>
</cp:coreProperties>
</file>