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44"/>
  </p:notesMasterIdLst>
  <p:sldIdLst>
    <p:sldId id="438" r:id="rId2"/>
    <p:sldId id="439" r:id="rId3"/>
    <p:sldId id="431" r:id="rId4"/>
    <p:sldId id="440" r:id="rId5"/>
    <p:sldId id="442" r:id="rId6"/>
    <p:sldId id="401" r:id="rId7"/>
    <p:sldId id="339" r:id="rId8"/>
    <p:sldId id="343" r:id="rId9"/>
    <p:sldId id="345" r:id="rId10"/>
    <p:sldId id="432" r:id="rId11"/>
    <p:sldId id="271" r:id="rId12"/>
    <p:sldId id="269" r:id="rId13"/>
    <p:sldId id="270" r:id="rId14"/>
    <p:sldId id="351" r:id="rId15"/>
    <p:sldId id="434" r:id="rId16"/>
    <p:sldId id="410" r:id="rId17"/>
    <p:sldId id="412" r:id="rId18"/>
    <p:sldId id="411" r:id="rId19"/>
    <p:sldId id="409" r:id="rId20"/>
    <p:sldId id="296" r:id="rId21"/>
    <p:sldId id="299" r:id="rId22"/>
    <p:sldId id="413" r:id="rId23"/>
    <p:sldId id="414" r:id="rId24"/>
    <p:sldId id="415" r:id="rId25"/>
    <p:sldId id="424" r:id="rId26"/>
    <p:sldId id="417" r:id="rId27"/>
    <p:sldId id="419" r:id="rId28"/>
    <p:sldId id="418" r:id="rId29"/>
    <p:sldId id="425" r:id="rId30"/>
    <p:sldId id="420" r:id="rId31"/>
    <p:sldId id="421" r:id="rId32"/>
    <p:sldId id="441" r:id="rId33"/>
    <p:sldId id="426" r:id="rId34"/>
    <p:sldId id="285" r:id="rId35"/>
    <p:sldId id="443" r:id="rId36"/>
    <p:sldId id="444" r:id="rId37"/>
    <p:sldId id="445" r:id="rId38"/>
    <p:sldId id="446" r:id="rId39"/>
    <p:sldId id="428" r:id="rId40"/>
    <p:sldId id="427" r:id="rId41"/>
    <p:sldId id="429" r:id="rId42"/>
    <p:sldId id="436"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sj" lastIdx="3"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20"/>
    <p:restoredTop sz="94660"/>
  </p:normalViewPr>
  <p:slideViewPr>
    <p:cSldViewPr>
      <p:cViewPr>
        <p:scale>
          <a:sx n="120" d="100"/>
          <a:sy n="120" d="100"/>
        </p:scale>
        <p:origin x="288" y="-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68" d="100"/>
          <a:sy n="68" d="100"/>
        </p:scale>
        <p:origin x="-2805" y="-51"/>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E37216-6194-470F-A298-C1770627ED4B}"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0726FAB0-865C-4B4C-B54A-47F6C3C9ED36}">
      <dgm:prSet phldrT="[Text]"/>
      <dgm:spPr/>
      <dgm:t>
        <a:bodyPr/>
        <a:lstStyle/>
        <a:p>
          <a:r>
            <a:rPr lang="en-US" dirty="0" smtClean="0"/>
            <a:t>Students discover content independently and at their own pace outside of the classroom </a:t>
          </a:r>
          <a:endParaRPr lang="en-US" dirty="0"/>
        </a:p>
      </dgm:t>
    </dgm:pt>
    <dgm:pt modelId="{A308FC47-ED0D-4D6B-BDCD-1D388CAD6479}" type="parTrans" cxnId="{636442F9-E73B-43CA-94E1-F673E2716C63}">
      <dgm:prSet/>
      <dgm:spPr/>
      <dgm:t>
        <a:bodyPr/>
        <a:lstStyle/>
        <a:p>
          <a:endParaRPr lang="en-US"/>
        </a:p>
      </dgm:t>
    </dgm:pt>
    <dgm:pt modelId="{CEA49B06-3931-461F-A893-948D60EC5141}" type="sibTrans" cxnId="{636442F9-E73B-43CA-94E1-F673E2716C63}">
      <dgm:prSet/>
      <dgm:spPr/>
      <dgm:t>
        <a:bodyPr/>
        <a:lstStyle/>
        <a:p>
          <a:endParaRPr lang="en-US"/>
        </a:p>
      </dgm:t>
    </dgm:pt>
    <dgm:pt modelId="{87BA35BF-6807-4F33-846F-05DF388F09A8}">
      <dgm:prSet phldrT="[Text]" custT="1"/>
      <dgm:spPr/>
      <dgm:t>
        <a:bodyPr/>
        <a:lstStyle/>
        <a:p>
          <a:r>
            <a:rPr lang="en-US" sz="2000" dirty="0" smtClean="0"/>
            <a:t>Short Videos, lecture slide sets, assigned readings, vetted on-line material</a:t>
          </a:r>
          <a:endParaRPr lang="en-US" sz="2000" dirty="0"/>
        </a:p>
      </dgm:t>
    </dgm:pt>
    <dgm:pt modelId="{DDE21BDC-8365-480C-B48D-81F481B5828C}" type="parTrans" cxnId="{636F8465-74AE-43B8-88DE-B4ACA751D9F6}">
      <dgm:prSet/>
      <dgm:spPr/>
      <dgm:t>
        <a:bodyPr/>
        <a:lstStyle/>
        <a:p>
          <a:endParaRPr lang="en-US"/>
        </a:p>
      </dgm:t>
    </dgm:pt>
    <dgm:pt modelId="{846CD818-8651-4223-AA4B-61AACA2EF806}" type="sibTrans" cxnId="{636F8465-74AE-43B8-88DE-B4ACA751D9F6}">
      <dgm:prSet/>
      <dgm:spPr/>
      <dgm:t>
        <a:bodyPr/>
        <a:lstStyle/>
        <a:p>
          <a:endParaRPr lang="en-US"/>
        </a:p>
      </dgm:t>
    </dgm:pt>
    <dgm:pt modelId="{5FA54C6E-0F07-4325-84F6-77DA96A7B7D8}">
      <dgm:prSet phldrT="[Text]"/>
      <dgm:spPr/>
      <dgm:t>
        <a:bodyPr/>
        <a:lstStyle/>
        <a:p>
          <a:r>
            <a:rPr lang="en-US" dirty="0" smtClean="0"/>
            <a:t>Apply and anchor the material using lab/classroom science based, compelling and patient centered exercises.</a:t>
          </a:r>
          <a:endParaRPr lang="en-US" dirty="0"/>
        </a:p>
      </dgm:t>
    </dgm:pt>
    <dgm:pt modelId="{487DAD3C-D6E8-46D6-BD36-010F7AF70D02}" type="parTrans" cxnId="{D6D843A7-1CC7-4572-AE47-79340F179E88}">
      <dgm:prSet/>
      <dgm:spPr/>
      <dgm:t>
        <a:bodyPr/>
        <a:lstStyle/>
        <a:p>
          <a:endParaRPr lang="en-US"/>
        </a:p>
      </dgm:t>
    </dgm:pt>
    <dgm:pt modelId="{99BCC7AB-2728-48D6-96C2-FF03ED2CE035}" type="sibTrans" cxnId="{D6D843A7-1CC7-4572-AE47-79340F179E88}">
      <dgm:prSet/>
      <dgm:spPr/>
      <dgm:t>
        <a:bodyPr/>
        <a:lstStyle/>
        <a:p>
          <a:endParaRPr lang="en-US"/>
        </a:p>
      </dgm:t>
    </dgm:pt>
    <dgm:pt modelId="{B3DFA3CF-20E9-4062-A7EB-4C34231DC168}">
      <dgm:prSet phldrT="[Text]" custT="1"/>
      <dgm:spPr/>
      <dgm:t>
        <a:bodyPr/>
        <a:lstStyle/>
        <a:p>
          <a:r>
            <a:rPr lang="en-US" sz="2000" dirty="0" smtClean="0"/>
            <a:t>Gross anatomy lab, dynamic classroom experiences, clinical </a:t>
          </a:r>
          <a:r>
            <a:rPr lang="en-US" sz="2000" dirty="0" err="1" smtClean="0"/>
            <a:t>scenerios</a:t>
          </a:r>
          <a:r>
            <a:rPr lang="en-US" sz="2000" dirty="0" smtClean="0"/>
            <a:t>, patient simulation </a:t>
          </a:r>
          <a:endParaRPr lang="en-US" sz="2000" dirty="0"/>
        </a:p>
      </dgm:t>
    </dgm:pt>
    <dgm:pt modelId="{1715DC95-8C0D-44F2-A132-F2CC9F8D6776}" type="parTrans" cxnId="{23264D28-3D9D-4C14-81C3-AF159AA740F6}">
      <dgm:prSet/>
      <dgm:spPr/>
      <dgm:t>
        <a:bodyPr/>
        <a:lstStyle/>
        <a:p>
          <a:endParaRPr lang="en-US"/>
        </a:p>
      </dgm:t>
    </dgm:pt>
    <dgm:pt modelId="{CAD1D78D-B3DF-4DCE-80F1-A1F9AC1BF685}" type="sibTrans" cxnId="{23264D28-3D9D-4C14-81C3-AF159AA740F6}">
      <dgm:prSet/>
      <dgm:spPr/>
      <dgm:t>
        <a:bodyPr/>
        <a:lstStyle/>
        <a:p>
          <a:endParaRPr lang="en-US"/>
        </a:p>
      </dgm:t>
    </dgm:pt>
    <dgm:pt modelId="{C9E1EFC0-ACBA-4C1B-8868-AEFFBE5B9C4E}">
      <dgm:prSet phldrT="[Text]"/>
      <dgm:spPr/>
      <dgm:t>
        <a:bodyPr/>
        <a:lstStyle/>
        <a:p>
          <a:r>
            <a:rPr lang="en-US" dirty="0" smtClean="0"/>
            <a:t>Assessment and feedback</a:t>
          </a:r>
          <a:endParaRPr lang="en-US" dirty="0"/>
        </a:p>
      </dgm:t>
    </dgm:pt>
    <dgm:pt modelId="{4B4BCEB1-1792-42BF-90FC-AEA194502F2D}" type="parTrans" cxnId="{FBB38AE0-1B57-4806-B173-5F0608893ACD}">
      <dgm:prSet/>
      <dgm:spPr/>
      <dgm:t>
        <a:bodyPr/>
        <a:lstStyle/>
        <a:p>
          <a:endParaRPr lang="en-US"/>
        </a:p>
      </dgm:t>
    </dgm:pt>
    <dgm:pt modelId="{1F426390-94A1-44C9-8BA5-3770BDDBE0DF}" type="sibTrans" cxnId="{FBB38AE0-1B57-4806-B173-5F0608893ACD}">
      <dgm:prSet/>
      <dgm:spPr/>
      <dgm:t>
        <a:bodyPr/>
        <a:lstStyle/>
        <a:p>
          <a:endParaRPr lang="en-US"/>
        </a:p>
      </dgm:t>
    </dgm:pt>
    <dgm:pt modelId="{6EA0BD72-23C0-4F66-89C3-9B6D1BCC735F}">
      <dgm:prSet phldrT="[Text]" custT="1"/>
      <dgm:spPr/>
      <dgm:t>
        <a:bodyPr/>
        <a:lstStyle/>
        <a:p>
          <a:r>
            <a:rPr lang="en-US" sz="2000" dirty="0" smtClean="0"/>
            <a:t>Laboratory </a:t>
          </a:r>
          <a:r>
            <a:rPr lang="en-US" sz="2000" dirty="0" err="1" smtClean="0"/>
            <a:t>practicals</a:t>
          </a:r>
          <a:r>
            <a:rPr lang="en-US" sz="2000" dirty="0" smtClean="0"/>
            <a:t>, in class “clickers,” computerized exams that track competencies</a:t>
          </a:r>
          <a:endParaRPr lang="en-US" sz="2000" dirty="0"/>
        </a:p>
      </dgm:t>
    </dgm:pt>
    <dgm:pt modelId="{3A257D2C-2BD9-4601-B77D-55A5CABB680C}" type="parTrans" cxnId="{C917A3BE-9473-46BA-B83C-DE289A0E8FD9}">
      <dgm:prSet/>
      <dgm:spPr/>
      <dgm:t>
        <a:bodyPr/>
        <a:lstStyle/>
        <a:p>
          <a:endParaRPr lang="en-US"/>
        </a:p>
      </dgm:t>
    </dgm:pt>
    <dgm:pt modelId="{7FAB6728-8314-4841-89A8-0AF1F1027D5F}" type="sibTrans" cxnId="{C917A3BE-9473-46BA-B83C-DE289A0E8FD9}">
      <dgm:prSet/>
      <dgm:spPr/>
      <dgm:t>
        <a:bodyPr/>
        <a:lstStyle/>
        <a:p>
          <a:endParaRPr lang="en-US"/>
        </a:p>
      </dgm:t>
    </dgm:pt>
    <dgm:pt modelId="{CD569450-B967-4756-918D-655A86DDECE8}" type="pres">
      <dgm:prSet presAssocID="{D2E37216-6194-470F-A298-C1770627ED4B}" presName="rootnode" presStyleCnt="0">
        <dgm:presLayoutVars>
          <dgm:chMax/>
          <dgm:chPref/>
          <dgm:dir/>
          <dgm:animLvl val="lvl"/>
        </dgm:presLayoutVars>
      </dgm:prSet>
      <dgm:spPr/>
      <dgm:t>
        <a:bodyPr/>
        <a:lstStyle/>
        <a:p>
          <a:endParaRPr lang="en-US"/>
        </a:p>
      </dgm:t>
    </dgm:pt>
    <dgm:pt modelId="{C2E86B2D-5F5E-479D-A2C2-C7AF90E40098}" type="pres">
      <dgm:prSet presAssocID="{0726FAB0-865C-4B4C-B54A-47F6C3C9ED36}" presName="composite" presStyleCnt="0"/>
      <dgm:spPr/>
    </dgm:pt>
    <dgm:pt modelId="{B5E97A62-6E29-4D48-9CAF-222708E5F343}" type="pres">
      <dgm:prSet presAssocID="{0726FAB0-865C-4B4C-B54A-47F6C3C9ED36}" presName="bentUpArrow1" presStyleLbl="alignImgPlace1" presStyleIdx="0" presStyleCnt="2"/>
      <dgm:spPr/>
    </dgm:pt>
    <dgm:pt modelId="{96364D2E-79BD-45E2-B5C4-527ADA30DCA8}" type="pres">
      <dgm:prSet presAssocID="{0726FAB0-865C-4B4C-B54A-47F6C3C9ED36}" presName="ParentText" presStyleLbl="node1" presStyleIdx="0" presStyleCnt="3">
        <dgm:presLayoutVars>
          <dgm:chMax val="1"/>
          <dgm:chPref val="1"/>
          <dgm:bulletEnabled val="1"/>
        </dgm:presLayoutVars>
      </dgm:prSet>
      <dgm:spPr/>
      <dgm:t>
        <a:bodyPr/>
        <a:lstStyle/>
        <a:p>
          <a:endParaRPr lang="en-US"/>
        </a:p>
      </dgm:t>
    </dgm:pt>
    <dgm:pt modelId="{EDA2067A-752B-4A95-8002-CBDC26C87348}" type="pres">
      <dgm:prSet presAssocID="{0726FAB0-865C-4B4C-B54A-47F6C3C9ED36}" presName="ChildText" presStyleLbl="revTx" presStyleIdx="0" presStyleCnt="3" custScaleX="214808" custLinFactNeighborX="57464">
        <dgm:presLayoutVars>
          <dgm:chMax val="0"/>
          <dgm:chPref val="0"/>
          <dgm:bulletEnabled val="1"/>
        </dgm:presLayoutVars>
      </dgm:prSet>
      <dgm:spPr/>
      <dgm:t>
        <a:bodyPr/>
        <a:lstStyle/>
        <a:p>
          <a:endParaRPr lang="en-US"/>
        </a:p>
      </dgm:t>
    </dgm:pt>
    <dgm:pt modelId="{7A2BE699-F41D-4567-8D8C-E91C2C25A005}" type="pres">
      <dgm:prSet presAssocID="{CEA49B06-3931-461F-A893-948D60EC5141}" presName="sibTrans" presStyleCnt="0"/>
      <dgm:spPr/>
    </dgm:pt>
    <dgm:pt modelId="{A62069B3-FB0A-4038-B575-197956FD6590}" type="pres">
      <dgm:prSet presAssocID="{5FA54C6E-0F07-4325-84F6-77DA96A7B7D8}" presName="composite" presStyleCnt="0"/>
      <dgm:spPr/>
    </dgm:pt>
    <dgm:pt modelId="{BCB3479C-A4BA-40D7-9208-D290AA9F244F}" type="pres">
      <dgm:prSet presAssocID="{5FA54C6E-0F07-4325-84F6-77DA96A7B7D8}" presName="bentUpArrow1" presStyleLbl="alignImgPlace1" presStyleIdx="1" presStyleCnt="2"/>
      <dgm:spPr/>
    </dgm:pt>
    <dgm:pt modelId="{85B49013-B8A3-4387-830F-4652F4A02855}" type="pres">
      <dgm:prSet presAssocID="{5FA54C6E-0F07-4325-84F6-77DA96A7B7D8}" presName="ParentText" presStyleLbl="node1" presStyleIdx="1" presStyleCnt="3">
        <dgm:presLayoutVars>
          <dgm:chMax val="1"/>
          <dgm:chPref val="1"/>
          <dgm:bulletEnabled val="1"/>
        </dgm:presLayoutVars>
      </dgm:prSet>
      <dgm:spPr/>
      <dgm:t>
        <a:bodyPr/>
        <a:lstStyle/>
        <a:p>
          <a:endParaRPr lang="en-US"/>
        </a:p>
      </dgm:t>
    </dgm:pt>
    <dgm:pt modelId="{17BFFC2B-19E4-4F8A-B125-0A4222CA5E1F}" type="pres">
      <dgm:prSet presAssocID="{5FA54C6E-0F07-4325-84F6-77DA96A7B7D8}" presName="ChildText" presStyleLbl="revTx" presStyleIdx="1" presStyleCnt="3" custScaleX="249173" custLinFactNeighborX="73651">
        <dgm:presLayoutVars>
          <dgm:chMax val="0"/>
          <dgm:chPref val="0"/>
          <dgm:bulletEnabled val="1"/>
        </dgm:presLayoutVars>
      </dgm:prSet>
      <dgm:spPr/>
      <dgm:t>
        <a:bodyPr/>
        <a:lstStyle/>
        <a:p>
          <a:endParaRPr lang="en-US"/>
        </a:p>
      </dgm:t>
    </dgm:pt>
    <dgm:pt modelId="{0BB10F53-FA47-45CA-98A3-6F8098E51346}" type="pres">
      <dgm:prSet presAssocID="{99BCC7AB-2728-48D6-96C2-FF03ED2CE035}" presName="sibTrans" presStyleCnt="0"/>
      <dgm:spPr/>
    </dgm:pt>
    <dgm:pt modelId="{E0987587-AC34-4217-9F60-650672139D75}" type="pres">
      <dgm:prSet presAssocID="{C9E1EFC0-ACBA-4C1B-8868-AEFFBE5B9C4E}" presName="composite" presStyleCnt="0"/>
      <dgm:spPr/>
    </dgm:pt>
    <dgm:pt modelId="{BEE57133-EE91-4F76-AF36-F8A8519C214A}" type="pres">
      <dgm:prSet presAssocID="{C9E1EFC0-ACBA-4C1B-8868-AEFFBE5B9C4E}" presName="ParentText" presStyleLbl="node1" presStyleIdx="2" presStyleCnt="3" custLinFactNeighborX="-9590">
        <dgm:presLayoutVars>
          <dgm:chMax val="1"/>
          <dgm:chPref val="1"/>
          <dgm:bulletEnabled val="1"/>
        </dgm:presLayoutVars>
      </dgm:prSet>
      <dgm:spPr/>
      <dgm:t>
        <a:bodyPr/>
        <a:lstStyle/>
        <a:p>
          <a:endParaRPr lang="en-US"/>
        </a:p>
      </dgm:t>
    </dgm:pt>
    <dgm:pt modelId="{41273F78-36CC-4C20-BC6A-18E04BEE908E}" type="pres">
      <dgm:prSet presAssocID="{C9E1EFC0-ACBA-4C1B-8868-AEFFBE5B9C4E}" presName="FinalChildText" presStyleLbl="revTx" presStyleIdx="2" presStyleCnt="3" custScaleX="132608" custLinFactNeighborX="4873">
        <dgm:presLayoutVars>
          <dgm:chMax val="0"/>
          <dgm:chPref val="0"/>
          <dgm:bulletEnabled val="1"/>
        </dgm:presLayoutVars>
      </dgm:prSet>
      <dgm:spPr/>
      <dgm:t>
        <a:bodyPr/>
        <a:lstStyle/>
        <a:p>
          <a:endParaRPr lang="en-US"/>
        </a:p>
      </dgm:t>
    </dgm:pt>
  </dgm:ptLst>
  <dgm:cxnLst>
    <dgm:cxn modelId="{0231F7BF-9DE8-4BB6-B6D6-065D762DAA2B}" type="presOf" srcId="{87BA35BF-6807-4F33-846F-05DF388F09A8}" destId="{EDA2067A-752B-4A95-8002-CBDC26C87348}" srcOrd="0" destOrd="0" presId="urn:microsoft.com/office/officeart/2005/8/layout/StepDownProcess"/>
    <dgm:cxn modelId="{202D850C-632E-4A0B-9CB1-ABC3B74E5459}" type="presOf" srcId="{B3DFA3CF-20E9-4062-A7EB-4C34231DC168}" destId="{17BFFC2B-19E4-4F8A-B125-0A4222CA5E1F}" srcOrd="0" destOrd="0" presId="urn:microsoft.com/office/officeart/2005/8/layout/StepDownProcess"/>
    <dgm:cxn modelId="{23264D28-3D9D-4C14-81C3-AF159AA740F6}" srcId="{5FA54C6E-0F07-4325-84F6-77DA96A7B7D8}" destId="{B3DFA3CF-20E9-4062-A7EB-4C34231DC168}" srcOrd="0" destOrd="0" parTransId="{1715DC95-8C0D-44F2-A132-F2CC9F8D6776}" sibTransId="{CAD1D78D-B3DF-4DCE-80F1-A1F9AC1BF685}"/>
    <dgm:cxn modelId="{C917A3BE-9473-46BA-B83C-DE289A0E8FD9}" srcId="{C9E1EFC0-ACBA-4C1B-8868-AEFFBE5B9C4E}" destId="{6EA0BD72-23C0-4F66-89C3-9B6D1BCC735F}" srcOrd="0" destOrd="0" parTransId="{3A257D2C-2BD9-4601-B77D-55A5CABB680C}" sibTransId="{7FAB6728-8314-4841-89A8-0AF1F1027D5F}"/>
    <dgm:cxn modelId="{D6D843A7-1CC7-4572-AE47-79340F179E88}" srcId="{D2E37216-6194-470F-A298-C1770627ED4B}" destId="{5FA54C6E-0F07-4325-84F6-77DA96A7B7D8}" srcOrd="1" destOrd="0" parTransId="{487DAD3C-D6E8-46D6-BD36-010F7AF70D02}" sibTransId="{99BCC7AB-2728-48D6-96C2-FF03ED2CE035}"/>
    <dgm:cxn modelId="{567B6D61-BADF-47F1-8742-54447795E770}" type="presOf" srcId="{C9E1EFC0-ACBA-4C1B-8868-AEFFBE5B9C4E}" destId="{BEE57133-EE91-4F76-AF36-F8A8519C214A}" srcOrd="0" destOrd="0" presId="urn:microsoft.com/office/officeart/2005/8/layout/StepDownProcess"/>
    <dgm:cxn modelId="{636F8465-74AE-43B8-88DE-B4ACA751D9F6}" srcId="{0726FAB0-865C-4B4C-B54A-47F6C3C9ED36}" destId="{87BA35BF-6807-4F33-846F-05DF388F09A8}" srcOrd="0" destOrd="0" parTransId="{DDE21BDC-8365-480C-B48D-81F481B5828C}" sibTransId="{846CD818-8651-4223-AA4B-61AACA2EF806}"/>
    <dgm:cxn modelId="{8FBFD02F-3CAB-4F74-8C11-8BB3AF9C442D}" type="presOf" srcId="{5FA54C6E-0F07-4325-84F6-77DA96A7B7D8}" destId="{85B49013-B8A3-4387-830F-4652F4A02855}" srcOrd="0" destOrd="0" presId="urn:microsoft.com/office/officeart/2005/8/layout/StepDownProcess"/>
    <dgm:cxn modelId="{636442F9-E73B-43CA-94E1-F673E2716C63}" srcId="{D2E37216-6194-470F-A298-C1770627ED4B}" destId="{0726FAB0-865C-4B4C-B54A-47F6C3C9ED36}" srcOrd="0" destOrd="0" parTransId="{A308FC47-ED0D-4D6B-BDCD-1D388CAD6479}" sibTransId="{CEA49B06-3931-461F-A893-948D60EC5141}"/>
    <dgm:cxn modelId="{E4806CF1-3AD6-4A33-8DAF-435D2F997B19}" type="presOf" srcId="{0726FAB0-865C-4B4C-B54A-47F6C3C9ED36}" destId="{96364D2E-79BD-45E2-B5C4-527ADA30DCA8}" srcOrd="0" destOrd="0" presId="urn:microsoft.com/office/officeart/2005/8/layout/StepDownProcess"/>
    <dgm:cxn modelId="{9A3BC3D3-DE23-4478-A8D0-4955D2CE5C76}" type="presOf" srcId="{6EA0BD72-23C0-4F66-89C3-9B6D1BCC735F}" destId="{41273F78-36CC-4C20-BC6A-18E04BEE908E}" srcOrd="0" destOrd="0" presId="urn:microsoft.com/office/officeart/2005/8/layout/StepDownProcess"/>
    <dgm:cxn modelId="{FBB38AE0-1B57-4806-B173-5F0608893ACD}" srcId="{D2E37216-6194-470F-A298-C1770627ED4B}" destId="{C9E1EFC0-ACBA-4C1B-8868-AEFFBE5B9C4E}" srcOrd="2" destOrd="0" parTransId="{4B4BCEB1-1792-42BF-90FC-AEA194502F2D}" sibTransId="{1F426390-94A1-44C9-8BA5-3770BDDBE0DF}"/>
    <dgm:cxn modelId="{DB62FDEC-979C-4571-BA40-3F4ED473A4A4}" type="presOf" srcId="{D2E37216-6194-470F-A298-C1770627ED4B}" destId="{CD569450-B967-4756-918D-655A86DDECE8}" srcOrd="0" destOrd="0" presId="urn:microsoft.com/office/officeart/2005/8/layout/StepDownProcess"/>
    <dgm:cxn modelId="{18DDA0A0-AECF-4037-9986-CF29BD2BC64D}" type="presParOf" srcId="{CD569450-B967-4756-918D-655A86DDECE8}" destId="{C2E86B2D-5F5E-479D-A2C2-C7AF90E40098}" srcOrd="0" destOrd="0" presId="urn:microsoft.com/office/officeart/2005/8/layout/StepDownProcess"/>
    <dgm:cxn modelId="{7EEAC136-8682-4D52-AE22-46218796C2C1}" type="presParOf" srcId="{C2E86B2D-5F5E-479D-A2C2-C7AF90E40098}" destId="{B5E97A62-6E29-4D48-9CAF-222708E5F343}" srcOrd="0" destOrd="0" presId="urn:microsoft.com/office/officeart/2005/8/layout/StepDownProcess"/>
    <dgm:cxn modelId="{ACC9F49C-70E5-46B7-AC9A-F4B222E7F681}" type="presParOf" srcId="{C2E86B2D-5F5E-479D-A2C2-C7AF90E40098}" destId="{96364D2E-79BD-45E2-B5C4-527ADA30DCA8}" srcOrd="1" destOrd="0" presId="urn:microsoft.com/office/officeart/2005/8/layout/StepDownProcess"/>
    <dgm:cxn modelId="{6F0F7B3B-85BF-41F9-9AA4-5CE56690AB50}" type="presParOf" srcId="{C2E86B2D-5F5E-479D-A2C2-C7AF90E40098}" destId="{EDA2067A-752B-4A95-8002-CBDC26C87348}" srcOrd="2" destOrd="0" presId="urn:microsoft.com/office/officeart/2005/8/layout/StepDownProcess"/>
    <dgm:cxn modelId="{A3DBAAB6-9663-412C-92D2-42C9BD46E94C}" type="presParOf" srcId="{CD569450-B967-4756-918D-655A86DDECE8}" destId="{7A2BE699-F41D-4567-8D8C-E91C2C25A005}" srcOrd="1" destOrd="0" presId="urn:microsoft.com/office/officeart/2005/8/layout/StepDownProcess"/>
    <dgm:cxn modelId="{9866F9DB-5DD6-42A0-BEF2-D88C6F30159F}" type="presParOf" srcId="{CD569450-B967-4756-918D-655A86DDECE8}" destId="{A62069B3-FB0A-4038-B575-197956FD6590}" srcOrd="2" destOrd="0" presId="urn:microsoft.com/office/officeart/2005/8/layout/StepDownProcess"/>
    <dgm:cxn modelId="{D36F4019-4DA0-4FA0-846C-EE6767E04523}" type="presParOf" srcId="{A62069B3-FB0A-4038-B575-197956FD6590}" destId="{BCB3479C-A4BA-40D7-9208-D290AA9F244F}" srcOrd="0" destOrd="0" presId="urn:microsoft.com/office/officeart/2005/8/layout/StepDownProcess"/>
    <dgm:cxn modelId="{9890188A-4692-4FC4-8193-82D9C7B38FB7}" type="presParOf" srcId="{A62069B3-FB0A-4038-B575-197956FD6590}" destId="{85B49013-B8A3-4387-830F-4652F4A02855}" srcOrd="1" destOrd="0" presId="urn:microsoft.com/office/officeart/2005/8/layout/StepDownProcess"/>
    <dgm:cxn modelId="{33C9BF2C-2E48-4267-9633-1AF403B2E529}" type="presParOf" srcId="{A62069B3-FB0A-4038-B575-197956FD6590}" destId="{17BFFC2B-19E4-4F8A-B125-0A4222CA5E1F}" srcOrd="2" destOrd="0" presId="urn:microsoft.com/office/officeart/2005/8/layout/StepDownProcess"/>
    <dgm:cxn modelId="{27609FB0-C5E1-4261-88E1-8A967360E14F}" type="presParOf" srcId="{CD569450-B967-4756-918D-655A86DDECE8}" destId="{0BB10F53-FA47-45CA-98A3-6F8098E51346}" srcOrd="3" destOrd="0" presId="urn:microsoft.com/office/officeart/2005/8/layout/StepDownProcess"/>
    <dgm:cxn modelId="{5F93E069-23FC-4A03-AD6C-FAA4421AA9D6}" type="presParOf" srcId="{CD569450-B967-4756-918D-655A86DDECE8}" destId="{E0987587-AC34-4217-9F60-650672139D75}" srcOrd="4" destOrd="0" presId="urn:microsoft.com/office/officeart/2005/8/layout/StepDownProcess"/>
    <dgm:cxn modelId="{8EDAD2B8-A8B1-4B1B-9D41-A5347C8F5B2F}" type="presParOf" srcId="{E0987587-AC34-4217-9F60-650672139D75}" destId="{BEE57133-EE91-4F76-AF36-F8A8519C214A}" srcOrd="0" destOrd="0" presId="urn:microsoft.com/office/officeart/2005/8/layout/StepDownProcess"/>
    <dgm:cxn modelId="{FFA971BB-84B3-4A98-A6C1-01707B033B72}" type="presParOf" srcId="{E0987587-AC34-4217-9F60-650672139D75}" destId="{41273F78-36CC-4C20-BC6A-18E04BEE908E}"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E37216-6194-470F-A298-C1770627ED4B}"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0726FAB0-865C-4B4C-B54A-47F6C3C9ED36}">
      <dgm:prSet phldrT="[Text]"/>
      <dgm:spPr/>
      <dgm:t>
        <a:bodyPr/>
        <a:lstStyle/>
        <a:p>
          <a:r>
            <a:rPr lang="en-US" dirty="0" smtClean="0"/>
            <a:t>Students discover content independently and at their own pace outside of the classroom </a:t>
          </a:r>
          <a:endParaRPr lang="en-US" dirty="0"/>
        </a:p>
      </dgm:t>
    </dgm:pt>
    <dgm:pt modelId="{A308FC47-ED0D-4D6B-BDCD-1D388CAD6479}" type="parTrans" cxnId="{636442F9-E73B-43CA-94E1-F673E2716C63}">
      <dgm:prSet/>
      <dgm:spPr/>
      <dgm:t>
        <a:bodyPr/>
        <a:lstStyle/>
        <a:p>
          <a:endParaRPr lang="en-US"/>
        </a:p>
      </dgm:t>
    </dgm:pt>
    <dgm:pt modelId="{CEA49B06-3931-461F-A893-948D60EC5141}" type="sibTrans" cxnId="{636442F9-E73B-43CA-94E1-F673E2716C63}">
      <dgm:prSet/>
      <dgm:spPr/>
      <dgm:t>
        <a:bodyPr/>
        <a:lstStyle/>
        <a:p>
          <a:endParaRPr lang="en-US"/>
        </a:p>
      </dgm:t>
    </dgm:pt>
    <dgm:pt modelId="{87BA35BF-6807-4F33-846F-05DF388F09A8}">
      <dgm:prSet phldrT="[Text]" custT="1"/>
      <dgm:spPr/>
      <dgm:t>
        <a:bodyPr/>
        <a:lstStyle/>
        <a:p>
          <a:r>
            <a:rPr lang="en-US" sz="2000" dirty="0" smtClean="0"/>
            <a:t>Short Videos, lecture slide sets, assigned readings, vetted on-line material</a:t>
          </a:r>
          <a:endParaRPr lang="en-US" sz="2000" dirty="0"/>
        </a:p>
      </dgm:t>
    </dgm:pt>
    <dgm:pt modelId="{DDE21BDC-8365-480C-B48D-81F481B5828C}" type="parTrans" cxnId="{636F8465-74AE-43B8-88DE-B4ACA751D9F6}">
      <dgm:prSet/>
      <dgm:spPr/>
      <dgm:t>
        <a:bodyPr/>
        <a:lstStyle/>
        <a:p>
          <a:endParaRPr lang="en-US"/>
        </a:p>
      </dgm:t>
    </dgm:pt>
    <dgm:pt modelId="{846CD818-8651-4223-AA4B-61AACA2EF806}" type="sibTrans" cxnId="{636F8465-74AE-43B8-88DE-B4ACA751D9F6}">
      <dgm:prSet/>
      <dgm:spPr/>
      <dgm:t>
        <a:bodyPr/>
        <a:lstStyle/>
        <a:p>
          <a:endParaRPr lang="en-US"/>
        </a:p>
      </dgm:t>
    </dgm:pt>
    <dgm:pt modelId="{5FA54C6E-0F07-4325-84F6-77DA96A7B7D8}">
      <dgm:prSet phldrT="[Text]"/>
      <dgm:spPr/>
      <dgm:t>
        <a:bodyPr/>
        <a:lstStyle/>
        <a:p>
          <a:r>
            <a:rPr lang="en-US" dirty="0" smtClean="0"/>
            <a:t>Apply and anchor the material using lab/classroom science based, compelling and patient centered exercises.</a:t>
          </a:r>
          <a:endParaRPr lang="en-US" dirty="0"/>
        </a:p>
      </dgm:t>
    </dgm:pt>
    <dgm:pt modelId="{487DAD3C-D6E8-46D6-BD36-010F7AF70D02}" type="parTrans" cxnId="{D6D843A7-1CC7-4572-AE47-79340F179E88}">
      <dgm:prSet/>
      <dgm:spPr/>
      <dgm:t>
        <a:bodyPr/>
        <a:lstStyle/>
        <a:p>
          <a:endParaRPr lang="en-US"/>
        </a:p>
      </dgm:t>
    </dgm:pt>
    <dgm:pt modelId="{99BCC7AB-2728-48D6-96C2-FF03ED2CE035}" type="sibTrans" cxnId="{D6D843A7-1CC7-4572-AE47-79340F179E88}">
      <dgm:prSet/>
      <dgm:spPr/>
      <dgm:t>
        <a:bodyPr/>
        <a:lstStyle/>
        <a:p>
          <a:endParaRPr lang="en-US"/>
        </a:p>
      </dgm:t>
    </dgm:pt>
    <dgm:pt modelId="{B3DFA3CF-20E9-4062-A7EB-4C34231DC168}">
      <dgm:prSet phldrT="[Text]" custT="1"/>
      <dgm:spPr/>
      <dgm:t>
        <a:bodyPr/>
        <a:lstStyle/>
        <a:p>
          <a:r>
            <a:rPr lang="en-US" sz="2000" dirty="0" smtClean="0"/>
            <a:t>Gross anatomy lab, dynamic classroom experiences, clinical </a:t>
          </a:r>
          <a:r>
            <a:rPr lang="en-US" sz="2000" dirty="0" err="1" smtClean="0"/>
            <a:t>scenerios</a:t>
          </a:r>
          <a:r>
            <a:rPr lang="en-US" sz="2000" dirty="0" smtClean="0"/>
            <a:t>, patient simulation </a:t>
          </a:r>
          <a:endParaRPr lang="en-US" sz="2000" dirty="0"/>
        </a:p>
      </dgm:t>
    </dgm:pt>
    <dgm:pt modelId="{1715DC95-8C0D-44F2-A132-F2CC9F8D6776}" type="parTrans" cxnId="{23264D28-3D9D-4C14-81C3-AF159AA740F6}">
      <dgm:prSet/>
      <dgm:spPr/>
      <dgm:t>
        <a:bodyPr/>
        <a:lstStyle/>
        <a:p>
          <a:endParaRPr lang="en-US"/>
        </a:p>
      </dgm:t>
    </dgm:pt>
    <dgm:pt modelId="{CAD1D78D-B3DF-4DCE-80F1-A1F9AC1BF685}" type="sibTrans" cxnId="{23264D28-3D9D-4C14-81C3-AF159AA740F6}">
      <dgm:prSet/>
      <dgm:spPr/>
      <dgm:t>
        <a:bodyPr/>
        <a:lstStyle/>
        <a:p>
          <a:endParaRPr lang="en-US"/>
        </a:p>
      </dgm:t>
    </dgm:pt>
    <dgm:pt modelId="{C9E1EFC0-ACBA-4C1B-8868-AEFFBE5B9C4E}">
      <dgm:prSet phldrT="[Text]"/>
      <dgm:spPr/>
      <dgm:t>
        <a:bodyPr/>
        <a:lstStyle/>
        <a:p>
          <a:r>
            <a:rPr lang="en-US" dirty="0" smtClean="0"/>
            <a:t>Assessment and feedback</a:t>
          </a:r>
          <a:endParaRPr lang="en-US" dirty="0"/>
        </a:p>
      </dgm:t>
    </dgm:pt>
    <dgm:pt modelId="{4B4BCEB1-1792-42BF-90FC-AEA194502F2D}" type="parTrans" cxnId="{FBB38AE0-1B57-4806-B173-5F0608893ACD}">
      <dgm:prSet/>
      <dgm:spPr/>
      <dgm:t>
        <a:bodyPr/>
        <a:lstStyle/>
        <a:p>
          <a:endParaRPr lang="en-US"/>
        </a:p>
      </dgm:t>
    </dgm:pt>
    <dgm:pt modelId="{1F426390-94A1-44C9-8BA5-3770BDDBE0DF}" type="sibTrans" cxnId="{FBB38AE0-1B57-4806-B173-5F0608893ACD}">
      <dgm:prSet/>
      <dgm:spPr/>
      <dgm:t>
        <a:bodyPr/>
        <a:lstStyle/>
        <a:p>
          <a:endParaRPr lang="en-US"/>
        </a:p>
      </dgm:t>
    </dgm:pt>
    <dgm:pt modelId="{6EA0BD72-23C0-4F66-89C3-9B6D1BCC735F}">
      <dgm:prSet phldrT="[Text]" custT="1"/>
      <dgm:spPr/>
      <dgm:t>
        <a:bodyPr/>
        <a:lstStyle/>
        <a:p>
          <a:r>
            <a:rPr lang="en-US" sz="2000" dirty="0" smtClean="0"/>
            <a:t>Laboratory </a:t>
          </a:r>
          <a:r>
            <a:rPr lang="en-US" sz="2000" dirty="0" err="1" smtClean="0"/>
            <a:t>practicals</a:t>
          </a:r>
          <a:r>
            <a:rPr lang="en-US" sz="2000" dirty="0" smtClean="0"/>
            <a:t>, in class “clickers,” computerized exams that track competencies</a:t>
          </a:r>
          <a:endParaRPr lang="en-US" sz="2000" dirty="0"/>
        </a:p>
      </dgm:t>
    </dgm:pt>
    <dgm:pt modelId="{3A257D2C-2BD9-4601-B77D-55A5CABB680C}" type="parTrans" cxnId="{C917A3BE-9473-46BA-B83C-DE289A0E8FD9}">
      <dgm:prSet/>
      <dgm:spPr/>
      <dgm:t>
        <a:bodyPr/>
        <a:lstStyle/>
        <a:p>
          <a:endParaRPr lang="en-US"/>
        </a:p>
      </dgm:t>
    </dgm:pt>
    <dgm:pt modelId="{7FAB6728-8314-4841-89A8-0AF1F1027D5F}" type="sibTrans" cxnId="{C917A3BE-9473-46BA-B83C-DE289A0E8FD9}">
      <dgm:prSet/>
      <dgm:spPr/>
      <dgm:t>
        <a:bodyPr/>
        <a:lstStyle/>
        <a:p>
          <a:endParaRPr lang="en-US"/>
        </a:p>
      </dgm:t>
    </dgm:pt>
    <dgm:pt modelId="{CD569450-B967-4756-918D-655A86DDECE8}" type="pres">
      <dgm:prSet presAssocID="{D2E37216-6194-470F-A298-C1770627ED4B}" presName="rootnode" presStyleCnt="0">
        <dgm:presLayoutVars>
          <dgm:chMax/>
          <dgm:chPref/>
          <dgm:dir/>
          <dgm:animLvl val="lvl"/>
        </dgm:presLayoutVars>
      </dgm:prSet>
      <dgm:spPr/>
      <dgm:t>
        <a:bodyPr/>
        <a:lstStyle/>
        <a:p>
          <a:endParaRPr lang="en-US"/>
        </a:p>
      </dgm:t>
    </dgm:pt>
    <dgm:pt modelId="{C2E86B2D-5F5E-479D-A2C2-C7AF90E40098}" type="pres">
      <dgm:prSet presAssocID="{0726FAB0-865C-4B4C-B54A-47F6C3C9ED36}" presName="composite" presStyleCnt="0"/>
      <dgm:spPr/>
    </dgm:pt>
    <dgm:pt modelId="{B5E97A62-6E29-4D48-9CAF-222708E5F343}" type="pres">
      <dgm:prSet presAssocID="{0726FAB0-865C-4B4C-B54A-47F6C3C9ED36}" presName="bentUpArrow1" presStyleLbl="alignImgPlace1" presStyleIdx="0" presStyleCnt="2"/>
      <dgm:spPr/>
    </dgm:pt>
    <dgm:pt modelId="{96364D2E-79BD-45E2-B5C4-527ADA30DCA8}" type="pres">
      <dgm:prSet presAssocID="{0726FAB0-865C-4B4C-B54A-47F6C3C9ED36}" presName="ParentText" presStyleLbl="node1" presStyleIdx="0" presStyleCnt="3">
        <dgm:presLayoutVars>
          <dgm:chMax val="1"/>
          <dgm:chPref val="1"/>
          <dgm:bulletEnabled val="1"/>
        </dgm:presLayoutVars>
      </dgm:prSet>
      <dgm:spPr/>
      <dgm:t>
        <a:bodyPr/>
        <a:lstStyle/>
        <a:p>
          <a:endParaRPr lang="en-US"/>
        </a:p>
      </dgm:t>
    </dgm:pt>
    <dgm:pt modelId="{EDA2067A-752B-4A95-8002-CBDC26C87348}" type="pres">
      <dgm:prSet presAssocID="{0726FAB0-865C-4B4C-B54A-47F6C3C9ED36}" presName="ChildText" presStyleLbl="revTx" presStyleIdx="0" presStyleCnt="3" custScaleX="214808" custLinFactNeighborX="57464">
        <dgm:presLayoutVars>
          <dgm:chMax val="0"/>
          <dgm:chPref val="0"/>
          <dgm:bulletEnabled val="1"/>
        </dgm:presLayoutVars>
      </dgm:prSet>
      <dgm:spPr/>
      <dgm:t>
        <a:bodyPr/>
        <a:lstStyle/>
        <a:p>
          <a:endParaRPr lang="en-US"/>
        </a:p>
      </dgm:t>
    </dgm:pt>
    <dgm:pt modelId="{7A2BE699-F41D-4567-8D8C-E91C2C25A005}" type="pres">
      <dgm:prSet presAssocID="{CEA49B06-3931-461F-A893-948D60EC5141}" presName="sibTrans" presStyleCnt="0"/>
      <dgm:spPr/>
    </dgm:pt>
    <dgm:pt modelId="{A62069B3-FB0A-4038-B575-197956FD6590}" type="pres">
      <dgm:prSet presAssocID="{5FA54C6E-0F07-4325-84F6-77DA96A7B7D8}" presName="composite" presStyleCnt="0"/>
      <dgm:spPr/>
    </dgm:pt>
    <dgm:pt modelId="{BCB3479C-A4BA-40D7-9208-D290AA9F244F}" type="pres">
      <dgm:prSet presAssocID="{5FA54C6E-0F07-4325-84F6-77DA96A7B7D8}" presName="bentUpArrow1" presStyleLbl="alignImgPlace1" presStyleIdx="1" presStyleCnt="2"/>
      <dgm:spPr/>
    </dgm:pt>
    <dgm:pt modelId="{85B49013-B8A3-4387-830F-4652F4A02855}" type="pres">
      <dgm:prSet presAssocID="{5FA54C6E-0F07-4325-84F6-77DA96A7B7D8}" presName="ParentText" presStyleLbl="node1" presStyleIdx="1" presStyleCnt="3">
        <dgm:presLayoutVars>
          <dgm:chMax val="1"/>
          <dgm:chPref val="1"/>
          <dgm:bulletEnabled val="1"/>
        </dgm:presLayoutVars>
      </dgm:prSet>
      <dgm:spPr/>
      <dgm:t>
        <a:bodyPr/>
        <a:lstStyle/>
        <a:p>
          <a:endParaRPr lang="en-US"/>
        </a:p>
      </dgm:t>
    </dgm:pt>
    <dgm:pt modelId="{17BFFC2B-19E4-4F8A-B125-0A4222CA5E1F}" type="pres">
      <dgm:prSet presAssocID="{5FA54C6E-0F07-4325-84F6-77DA96A7B7D8}" presName="ChildText" presStyleLbl="revTx" presStyleIdx="1" presStyleCnt="3" custScaleX="249173" custLinFactNeighborX="73651">
        <dgm:presLayoutVars>
          <dgm:chMax val="0"/>
          <dgm:chPref val="0"/>
          <dgm:bulletEnabled val="1"/>
        </dgm:presLayoutVars>
      </dgm:prSet>
      <dgm:spPr/>
      <dgm:t>
        <a:bodyPr/>
        <a:lstStyle/>
        <a:p>
          <a:endParaRPr lang="en-US"/>
        </a:p>
      </dgm:t>
    </dgm:pt>
    <dgm:pt modelId="{0BB10F53-FA47-45CA-98A3-6F8098E51346}" type="pres">
      <dgm:prSet presAssocID="{99BCC7AB-2728-48D6-96C2-FF03ED2CE035}" presName="sibTrans" presStyleCnt="0"/>
      <dgm:spPr/>
    </dgm:pt>
    <dgm:pt modelId="{E0987587-AC34-4217-9F60-650672139D75}" type="pres">
      <dgm:prSet presAssocID="{C9E1EFC0-ACBA-4C1B-8868-AEFFBE5B9C4E}" presName="composite" presStyleCnt="0"/>
      <dgm:spPr/>
    </dgm:pt>
    <dgm:pt modelId="{BEE57133-EE91-4F76-AF36-F8A8519C214A}" type="pres">
      <dgm:prSet presAssocID="{C9E1EFC0-ACBA-4C1B-8868-AEFFBE5B9C4E}" presName="ParentText" presStyleLbl="node1" presStyleIdx="2" presStyleCnt="3" custLinFactNeighborX="-9590">
        <dgm:presLayoutVars>
          <dgm:chMax val="1"/>
          <dgm:chPref val="1"/>
          <dgm:bulletEnabled val="1"/>
        </dgm:presLayoutVars>
      </dgm:prSet>
      <dgm:spPr/>
      <dgm:t>
        <a:bodyPr/>
        <a:lstStyle/>
        <a:p>
          <a:endParaRPr lang="en-US"/>
        </a:p>
      </dgm:t>
    </dgm:pt>
    <dgm:pt modelId="{41273F78-36CC-4C20-BC6A-18E04BEE908E}" type="pres">
      <dgm:prSet presAssocID="{C9E1EFC0-ACBA-4C1B-8868-AEFFBE5B9C4E}" presName="FinalChildText" presStyleLbl="revTx" presStyleIdx="2" presStyleCnt="3" custScaleX="132608" custLinFactNeighborX="4873">
        <dgm:presLayoutVars>
          <dgm:chMax val="0"/>
          <dgm:chPref val="0"/>
          <dgm:bulletEnabled val="1"/>
        </dgm:presLayoutVars>
      </dgm:prSet>
      <dgm:spPr/>
      <dgm:t>
        <a:bodyPr/>
        <a:lstStyle/>
        <a:p>
          <a:endParaRPr lang="en-US"/>
        </a:p>
      </dgm:t>
    </dgm:pt>
  </dgm:ptLst>
  <dgm:cxnLst>
    <dgm:cxn modelId="{0231F7BF-9DE8-4BB6-B6D6-065D762DAA2B}" type="presOf" srcId="{87BA35BF-6807-4F33-846F-05DF388F09A8}" destId="{EDA2067A-752B-4A95-8002-CBDC26C87348}" srcOrd="0" destOrd="0" presId="urn:microsoft.com/office/officeart/2005/8/layout/StepDownProcess"/>
    <dgm:cxn modelId="{202D850C-632E-4A0B-9CB1-ABC3B74E5459}" type="presOf" srcId="{B3DFA3CF-20E9-4062-A7EB-4C34231DC168}" destId="{17BFFC2B-19E4-4F8A-B125-0A4222CA5E1F}" srcOrd="0" destOrd="0" presId="urn:microsoft.com/office/officeart/2005/8/layout/StepDownProcess"/>
    <dgm:cxn modelId="{23264D28-3D9D-4C14-81C3-AF159AA740F6}" srcId="{5FA54C6E-0F07-4325-84F6-77DA96A7B7D8}" destId="{B3DFA3CF-20E9-4062-A7EB-4C34231DC168}" srcOrd="0" destOrd="0" parTransId="{1715DC95-8C0D-44F2-A132-F2CC9F8D6776}" sibTransId="{CAD1D78D-B3DF-4DCE-80F1-A1F9AC1BF685}"/>
    <dgm:cxn modelId="{C917A3BE-9473-46BA-B83C-DE289A0E8FD9}" srcId="{C9E1EFC0-ACBA-4C1B-8868-AEFFBE5B9C4E}" destId="{6EA0BD72-23C0-4F66-89C3-9B6D1BCC735F}" srcOrd="0" destOrd="0" parTransId="{3A257D2C-2BD9-4601-B77D-55A5CABB680C}" sibTransId="{7FAB6728-8314-4841-89A8-0AF1F1027D5F}"/>
    <dgm:cxn modelId="{D6D843A7-1CC7-4572-AE47-79340F179E88}" srcId="{D2E37216-6194-470F-A298-C1770627ED4B}" destId="{5FA54C6E-0F07-4325-84F6-77DA96A7B7D8}" srcOrd="1" destOrd="0" parTransId="{487DAD3C-D6E8-46D6-BD36-010F7AF70D02}" sibTransId="{99BCC7AB-2728-48D6-96C2-FF03ED2CE035}"/>
    <dgm:cxn modelId="{567B6D61-BADF-47F1-8742-54447795E770}" type="presOf" srcId="{C9E1EFC0-ACBA-4C1B-8868-AEFFBE5B9C4E}" destId="{BEE57133-EE91-4F76-AF36-F8A8519C214A}" srcOrd="0" destOrd="0" presId="urn:microsoft.com/office/officeart/2005/8/layout/StepDownProcess"/>
    <dgm:cxn modelId="{636F8465-74AE-43B8-88DE-B4ACA751D9F6}" srcId="{0726FAB0-865C-4B4C-B54A-47F6C3C9ED36}" destId="{87BA35BF-6807-4F33-846F-05DF388F09A8}" srcOrd="0" destOrd="0" parTransId="{DDE21BDC-8365-480C-B48D-81F481B5828C}" sibTransId="{846CD818-8651-4223-AA4B-61AACA2EF806}"/>
    <dgm:cxn modelId="{8FBFD02F-3CAB-4F74-8C11-8BB3AF9C442D}" type="presOf" srcId="{5FA54C6E-0F07-4325-84F6-77DA96A7B7D8}" destId="{85B49013-B8A3-4387-830F-4652F4A02855}" srcOrd="0" destOrd="0" presId="urn:microsoft.com/office/officeart/2005/8/layout/StepDownProcess"/>
    <dgm:cxn modelId="{636442F9-E73B-43CA-94E1-F673E2716C63}" srcId="{D2E37216-6194-470F-A298-C1770627ED4B}" destId="{0726FAB0-865C-4B4C-B54A-47F6C3C9ED36}" srcOrd="0" destOrd="0" parTransId="{A308FC47-ED0D-4D6B-BDCD-1D388CAD6479}" sibTransId="{CEA49B06-3931-461F-A893-948D60EC5141}"/>
    <dgm:cxn modelId="{E4806CF1-3AD6-4A33-8DAF-435D2F997B19}" type="presOf" srcId="{0726FAB0-865C-4B4C-B54A-47F6C3C9ED36}" destId="{96364D2E-79BD-45E2-B5C4-527ADA30DCA8}" srcOrd="0" destOrd="0" presId="urn:microsoft.com/office/officeart/2005/8/layout/StepDownProcess"/>
    <dgm:cxn modelId="{9A3BC3D3-DE23-4478-A8D0-4955D2CE5C76}" type="presOf" srcId="{6EA0BD72-23C0-4F66-89C3-9B6D1BCC735F}" destId="{41273F78-36CC-4C20-BC6A-18E04BEE908E}" srcOrd="0" destOrd="0" presId="urn:microsoft.com/office/officeart/2005/8/layout/StepDownProcess"/>
    <dgm:cxn modelId="{FBB38AE0-1B57-4806-B173-5F0608893ACD}" srcId="{D2E37216-6194-470F-A298-C1770627ED4B}" destId="{C9E1EFC0-ACBA-4C1B-8868-AEFFBE5B9C4E}" srcOrd="2" destOrd="0" parTransId="{4B4BCEB1-1792-42BF-90FC-AEA194502F2D}" sibTransId="{1F426390-94A1-44C9-8BA5-3770BDDBE0DF}"/>
    <dgm:cxn modelId="{DB62FDEC-979C-4571-BA40-3F4ED473A4A4}" type="presOf" srcId="{D2E37216-6194-470F-A298-C1770627ED4B}" destId="{CD569450-B967-4756-918D-655A86DDECE8}" srcOrd="0" destOrd="0" presId="urn:microsoft.com/office/officeart/2005/8/layout/StepDownProcess"/>
    <dgm:cxn modelId="{18DDA0A0-AECF-4037-9986-CF29BD2BC64D}" type="presParOf" srcId="{CD569450-B967-4756-918D-655A86DDECE8}" destId="{C2E86B2D-5F5E-479D-A2C2-C7AF90E40098}" srcOrd="0" destOrd="0" presId="urn:microsoft.com/office/officeart/2005/8/layout/StepDownProcess"/>
    <dgm:cxn modelId="{7EEAC136-8682-4D52-AE22-46218796C2C1}" type="presParOf" srcId="{C2E86B2D-5F5E-479D-A2C2-C7AF90E40098}" destId="{B5E97A62-6E29-4D48-9CAF-222708E5F343}" srcOrd="0" destOrd="0" presId="urn:microsoft.com/office/officeart/2005/8/layout/StepDownProcess"/>
    <dgm:cxn modelId="{ACC9F49C-70E5-46B7-AC9A-F4B222E7F681}" type="presParOf" srcId="{C2E86B2D-5F5E-479D-A2C2-C7AF90E40098}" destId="{96364D2E-79BD-45E2-B5C4-527ADA30DCA8}" srcOrd="1" destOrd="0" presId="urn:microsoft.com/office/officeart/2005/8/layout/StepDownProcess"/>
    <dgm:cxn modelId="{6F0F7B3B-85BF-41F9-9AA4-5CE56690AB50}" type="presParOf" srcId="{C2E86B2D-5F5E-479D-A2C2-C7AF90E40098}" destId="{EDA2067A-752B-4A95-8002-CBDC26C87348}" srcOrd="2" destOrd="0" presId="urn:microsoft.com/office/officeart/2005/8/layout/StepDownProcess"/>
    <dgm:cxn modelId="{A3DBAAB6-9663-412C-92D2-42C9BD46E94C}" type="presParOf" srcId="{CD569450-B967-4756-918D-655A86DDECE8}" destId="{7A2BE699-F41D-4567-8D8C-E91C2C25A005}" srcOrd="1" destOrd="0" presId="urn:microsoft.com/office/officeart/2005/8/layout/StepDownProcess"/>
    <dgm:cxn modelId="{9866F9DB-5DD6-42A0-BEF2-D88C6F30159F}" type="presParOf" srcId="{CD569450-B967-4756-918D-655A86DDECE8}" destId="{A62069B3-FB0A-4038-B575-197956FD6590}" srcOrd="2" destOrd="0" presId="urn:microsoft.com/office/officeart/2005/8/layout/StepDownProcess"/>
    <dgm:cxn modelId="{D36F4019-4DA0-4FA0-846C-EE6767E04523}" type="presParOf" srcId="{A62069B3-FB0A-4038-B575-197956FD6590}" destId="{BCB3479C-A4BA-40D7-9208-D290AA9F244F}" srcOrd="0" destOrd="0" presId="urn:microsoft.com/office/officeart/2005/8/layout/StepDownProcess"/>
    <dgm:cxn modelId="{9890188A-4692-4FC4-8193-82D9C7B38FB7}" type="presParOf" srcId="{A62069B3-FB0A-4038-B575-197956FD6590}" destId="{85B49013-B8A3-4387-830F-4652F4A02855}" srcOrd="1" destOrd="0" presId="urn:microsoft.com/office/officeart/2005/8/layout/StepDownProcess"/>
    <dgm:cxn modelId="{33C9BF2C-2E48-4267-9633-1AF403B2E529}" type="presParOf" srcId="{A62069B3-FB0A-4038-B575-197956FD6590}" destId="{17BFFC2B-19E4-4F8A-B125-0A4222CA5E1F}" srcOrd="2" destOrd="0" presId="urn:microsoft.com/office/officeart/2005/8/layout/StepDownProcess"/>
    <dgm:cxn modelId="{27609FB0-C5E1-4261-88E1-8A967360E14F}" type="presParOf" srcId="{CD569450-B967-4756-918D-655A86DDECE8}" destId="{0BB10F53-FA47-45CA-98A3-6F8098E51346}" srcOrd="3" destOrd="0" presId="urn:microsoft.com/office/officeart/2005/8/layout/StepDownProcess"/>
    <dgm:cxn modelId="{5F93E069-23FC-4A03-AD6C-FAA4421AA9D6}" type="presParOf" srcId="{CD569450-B967-4756-918D-655A86DDECE8}" destId="{E0987587-AC34-4217-9F60-650672139D75}" srcOrd="4" destOrd="0" presId="urn:microsoft.com/office/officeart/2005/8/layout/StepDownProcess"/>
    <dgm:cxn modelId="{8EDAD2B8-A8B1-4B1B-9D41-A5347C8F5B2F}" type="presParOf" srcId="{E0987587-AC34-4217-9F60-650672139D75}" destId="{BEE57133-EE91-4F76-AF36-F8A8519C214A}" srcOrd="0" destOrd="0" presId="urn:microsoft.com/office/officeart/2005/8/layout/StepDownProcess"/>
    <dgm:cxn modelId="{FFA971BB-84B3-4A98-A6C1-01707B033B72}" type="presParOf" srcId="{E0987587-AC34-4217-9F60-650672139D75}" destId="{41273F78-36CC-4C20-BC6A-18E04BEE908E}"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E97A62-6E29-4D48-9CAF-222708E5F343}">
      <dsp:nvSpPr>
        <dsp:cNvPr id="0" name=""/>
        <dsp:cNvSpPr/>
      </dsp:nvSpPr>
      <dsp:spPr>
        <a:xfrm rot="5400000">
          <a:off x="359885" y="1535650"/>
          <a:ext cx="1343459" cy="1529481"/>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364D2E-79BD-45E2-B5C4-527ADA30DCA8}">
      <dsp:nvSpPr>
        <dsp:cNvPr id="0" name=""/>
        <dsp:cNvSpPr/>
      </dsp:nvSpPr>
      <dsp:spPr>
        <a:xfrm>
          <a:off x="3949" y="46398"/>
          <a:ext cx="2261595" cy="1583043"/>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Students discover content independently and at their own pace outside of the classroom </a:t>
          </a:r>
          <a:endParaRPr lang="en-US" sz="1500" kern="1200" dirty="0"/>
        </a:p>
      </dsp:txBody>
      <dsp:txXfrm>
        <a:off x="81241" y="123690"/>
        <a:ext cx="2107011" cy="1428459"/>
      </dsp:txXfrm>
    </dsp:sp>
    <dsp:sp modelId="{EDA2067A-752B-4A95-8002-CBDC26C87348}">
      <dsp:nvSpPr>
        <dsp:cNvPr id="0" name=""/>
        <dsp:cNvSpPr/>
      </dsp:nvSpPr>
      <dsp:spPr>
        <a:xfrm>
          <a:off x="2266531" y="197377"/>
          <a:ext cx="3533309" cy="1279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Short Videos, lecture slide sets, assigned readings, vetted on-line material</a:t>
          </a:r>
          <a:endParaRPr lang="en-US" sz="2000" kern="1200" dirty="0"/>
        </a:p>
      </dsp:txBody>
      <dsp:txXfrm>
        <a:off x="2266531" y="197377"/>
        <a:ext cx="3533309" cy="1279485"/>
      </dsp:txXfrm>
    </dsp:sp>
    <dsp:sp modelId="{BCB3479C-A4BA-40D7-9208-D290AA9F244F}">
      <dsp:nvSpPr>
        <dsp:cNvPr id="0" name=""/>
        <dsp:cNvSpPr/>
      </dsp:nvSpPr>
      <dsp:spPr>
        <a:xfrm rot="5400000">
          <a:off x="2688213" y="3313930"/>
          <a:ext cx="1343459" cy="1529481"/>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B49013-B8A3-4387-830F-4652F4A02855}">
      <dsp:nvSpPr>
        <dsp:cNvPr id="0" name=""/>
        <dsp:cNvSpPr/>
      </dsp:nvSpPr>
      <dsp:spPr>
        <a:xfrm>
          <a:off x="2332278" y="1824678"/>
          <a:ext cx="2261595" cy="1583043"/>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Apply and anchor the material using lab/classroom science based, compelling and patient centered exercises.</a:t>
          </a:r>
          <a:endParaRPr lang="en-US" sz="1500" kern="1200" dirty="0"/>
        </a:p>
      </dsp:txBody>
      <dsp:txXfrm>
        <a:off x="2409570" y="1901970"/>
        <a:ext cx="2107011" cy="1428459"/>
      </dsp:txXfrm>
    </dsp:sp>
    <dsp:sp modelId="{17BFFC2B-19E4-4F8A-B125-0A4222CA5E1F}">
      <dsp:nvSpPr>
        <dsp:cNvPr id="0" name=""/>
        <dsp:cNvSpPr/>
      </dsp:nvSpPr>
      <dsp:spPr>
        <a:xfrm>
          <a:off x="4578485" y="1975657"/>
          <a:ext cx="4098568" cy="1279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Gross anatomy lab, dynamic classroom experiences, clinical </a:t>
          </a:r>
          <a:r>
            <a:rPr lang="en-US" sz="2000" kern="1200" dirty="0" err="1" smtClean="0"/>
            <a:t>scenerios</a:t>
          </a:r>
          <a:r>
            <a:rPr lang="en-US" sz="2000" kern="1200" dirty="0" smtClean="0"/>
            <a:t>, patient simulation </a:t>
          </a:r>
          <a:endParaRPr lang="en-US" sz="2000" kern="1200" dirty="0"/>
        </a:p>
      </dsp:txBody>
      <dsp:txXfrm>
        <a:off x="4578485" y="1975657"/>
        <a:ext cx="4098568" cy="1279485"/>
      </dsp:txXfrm>
    </dsp:sp>
    <dsp:sp modelId="{BEE57133-EE91-4F76-AF36-F8A8519C214A}">
      <dsp:nvSpPr>
        <dsp:cNvPr id="0" name=""/>
        <dsp:cNvSpPr/>
      </dsp:nvSpPr>
      <dsp:spPr>
        <a:xfrm>
          <a:off x="4443719" y="3602958"/>
          <a:ext cx="2261595" cy="1583043"/>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Assessment and feedback</a:t>
          </a:r>
          <a:endParaRPr lang="en-US" sz="1500" kern="1200" dirty="0"/>
        </a:p>
      </dsp:txBody>
      <dsp:txXfrm>
        <a:off x="4521011" y="3680250"/>
        <a:ext cx="2107011" cy="1428459"/>
      </dsp:txXfrm>
    </dsp:sp>
    <dsp:sp modelId="{41273F78-36CC-4C20-BC6A-18E04BEE908E}">
      <dsp:nvSpPr>
        <dsp:cNvPr id="0" name=""/>
        <dsp:cNvSpPr/>
      </dsp:nvSpPr>
      <dsp:spPr>
        <a:xfrm>
          <a:off x="6657972" y="3753937"/>
          <a:ext cx="2181227" cy="1279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Laboratory </a:t>
          </a:r>
          <a:r>
            <a:rPr lang="en-US" sz="2000" kern="1200" dirty="0" err="1" smtClean="0"/>
            <a:t>practicals</a:t>
          </a:r>
          <a:r>
            <a:rPr lang="en-US" sz="2000" kern="1200" dirty="0" smtClean="0"/>
            <a:t>, in class “clickers,” computerized exams that track competencies</a:t>
          </a:r>
          <a:endParaRPr lang="en-US" sz="2000" kern="1200" dirty="0"/>
        </a:p>
      </dsp:txBody>
      <dsp:txXfrm>
        <a:off x="6657972" y="3753937"/>
        <a:ext cx="2181227" cy="12794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E97A62-6E29-4D48-9CAF-222708E5F343}">
      <dsp:nvSpPr>
        <dsp:cNvPr id="0" name=""/>
        <dsp:cNvSpPr/>
      </dsp:nvSpPr>
      <dsp:spPr>
        <a:xfrm rot="5400000">
          <a:off x="359885" y="1535650"/>
          <a:ext cx="1343459" cy="1529481"/>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364D2E-79BD-45E2-B5C4-527ADA30DCA8}">
      <dsp:nvSpPr>
        <dsp:cNvPr id="0" name=""/>
        <dsp:cNvSpPr/>
      </dsp:nvSpPr>
      <dsp:spPr>
        <a:xfrm>
          <a:off x="3949" y="46398"/>
          <a:ext cx="2261595" cy="1583043"/>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Students discover content independently and at their own pace outside of the classroom </a:t>
          </a:r>
          <a:endParaRPr lang="en-US" sz="1500" kern="1200" dirty="0"/>
        </a:p>
      </dsp:txBody>
      <dsp:txXfrm>
        <a:off x="81241" y="123690"/>
        <a:ext cx="2107011" cy="1428459"/>
      </dsp:txXfrm>
    </dsp:sp>
    <dsp:sp modelId="{EDA2067A-752B-4A95-8002-CBDC26C87348}">
      <dsp:nvSpPr>
        <dsp:cNvPr id="0" name=""/>
        <dsp:cNvSpPr/>
      </dsp:nvSpPr>
      <dsp:spPr>
        <a:xfrm>
          <a:off x="2266531" y="197377"/>
          <a:ext cx="3533309" cy="1279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Short Videos, lecture slide sets, assigned readings, vetted on-line material</a:t>
          </a:r>
          <a:endParaRPr lang="en-US" sz="2000" kern="1200" dirty="0"/>
        </a:p>
      </dsp:txBody>
      <dsp:txXfrm>
        <a:off x="2266531" y="197377"/>
        <a:ext cx="3533309" cy="1279485"/>
      </dsp:txXfrm>
    </dsp:sp>
    <dsp:sp modelId="{BCB3479C-A4BA-40D7-9208-D290AA9F244F}">
      <dsp:nvSpPr>
        <dsp:cNvPr id="0" name=""/>
        <dsp:cNvSpPr/>
      </dsp:nvSpPr>
      <dsp:spPr>
        <a:xfrm rot="5400000">
          <a:off x="2688213" y="3313930"/>
          <a:ext cx="1343459" cy="1529481"/>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B49013-B8A3-4387-830F-4652F4A02855}">
      <dsp:nvSpPr>
        <dsp:cNvPr id="0" name=""/>
        <dsp:cNvSpPr/>
      </dsp:nvSpPr>
      <dsp:spPr>
        <a:xfrm>
          <a:off x="2332278" y="1824678"/>
          <a:ext cx="2261595" cy="1583043"/>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Apply and anchor the material using lab/classroom science based, compelling and patient centered exercises.</a:t>
          </a:r>
          <a:endParaRPr lang="en-US" sz="1500" kern="1200" dirty="0"/>
        </a:p>
      </dsp:txBody>
      <dsp:txXfrm>
        <a:off x="2409570" y="1901970"/>
        <a:ext cx="2107011" cy="1428459"/>
      </dsp:txXfrm>
    </dsp:sp>
    <dsp:sp modelId="{17BFFC2B-19E4-4F8A-B125-0A4222CA5E1F}">
      <dsp:nvSpPr>
        <dsp:cNvPr id="0" name=""/>
        <dsp:cNvSpPr/>
      </dsp:nvSpPr>
      <dsp:spPr>
        <a:xfrm>
          <a:off x="4578485" y="1975657"/>
          <a:ext cx="4098568" cy="1279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Gross anatomy lab, dynamic classroom experiences, clinical </a:t>
          </a:r>
          <a:r>
            <a:rPr lang="en-US" sz="2000" kern="1200" dirty="0" err="1" smtClean="0"/>
            <a:t>scenerios</a:t>
          </a:r>
          <a:r>
            <a:rPr lang="en-US" sz="2000" kern="1200" dirty="0" smtClean="0"/>
            <a:t>, patient simulation </a:t>
          </a:r>
          <a:endParaRPr lang="en-US" sz="2000" kern="1200" dirty="0"/>
        </a:p>
      </dsp:txBody>
      <dsp:txXfrm>
        <a:off x="4578485" y="1975657"/>
        <a:ext cx="4098568" cy="1279485"/>
      </dsp:txXfrm>
    </dsp:sp>
    <dsp:sp modelId="{BEE57133-EE91-4F76-AF36-F8A8519C214A}">
      <dsp:nvSpPr>
        <dsp:cNvPr id="0" name=""/>
        <dsp:cNvSpPr/>
      </dsp:nvSpPr>
      <dsp:spPr>
        <a:xfrm>
          <a:off x="4443719" y="3602958"/>
          <a:ext cx="2261595" cy="1583043"/>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Assessment and feedback</a:t>
          </a:r>
          <a:endParaRPr lang="en-US" sz="1500" kern="1200" dirty="0"/>
        </a:p>
      </dsp:txBody>
      <dsp:txXfrm>
        <a:off x="4521011" y="3680250"/>
        <a:ext cx="2107011" cy="1428459"/>
      </dsp:txXfrm>
    </dsp:sp>
    <dsp:sp modelId="{41273F78-36CC-4C20-BC6A-18E04BEE908E}">
      <dsp:nvSpPr>
        <dsp:cNvPr id="0" name=""/>
        <dsp:cNvSpPr/>
      </dsp:nvSpPr>
      <dsp:spPr>
        <a:xfrm>
          <a:off x="6657972" y="3753937"/>
          <a:ext cx="2181227" cy="1279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Laboratory </a:t>
          </a:r>
          <a:r>
            <a:rPr lang="en-US" sz="2000" kern="1200" dirty="0" err="1" smtClean="0"/>
            <a:t>practicals</a:t>
          </a:r>
          <a:r>
            <a:rPr lang="en-US" sz="2000" kern="1200" dirty="0" smtClean="0"/>
            <a:t>, in class “clickers,” computerized exams that track competencies</a:t>
          </a:r>
          <a:endParaRPr lang="en-US" sz="2000" kern="1200" dirty="0"/>
        </a:p>
      </dsp:txBody>
      <dsp:txXfrm>
        <a:off x="6657972" y="3753937"/>
        <a:ext cx="2181227" cy="1279485"/>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9082B8-31B0-40F3-A097-F828E589C2B1}" type="datetimeFigureOut">
              <a:rPr lang="en-US" smtClean="0"/>
              <a:pPr/>
              <a:t>7/25/2017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32A0FF-6E70-4D40-BAAE-0BE285585FBD}" type="slidenum">
              <a:rPr lang="en-US" smtClean="0"/>
              <a:pPr/>
              <a:t>‹#›</a:t>
            </a:fld>
            <a:endParaRPr lang="en-US" dirty="0"/>
          </a:p>
        </p:txBody>
      </p:sp>
    </p:spTree>
    <p:extLst>
      <p:ext uri="{BB962C8B-B14F-4D97-AF65-F5344CB8AC3E}">
        <p14:creationId xmlns:p14="http://schemas.microsoft.com/office/powerpoint/2010/main" val="2507609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5BB30E-B759-4035-9143-ABD2CDB5FEBE}" type="datetimeFigureOut">
              <a:rPr lang="en-US" smtClean="0"/>
              <a:pPr/>
              <a:t>7/25/2017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FC0A92-A92D-40D2-A099-0A3D6F99371C}"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5BB30E-B759-4035-9143-ABD2CDB5FEBE}" type="datetimeFigureOut">
              <a:rPr lang="en-US" smtClean="0"/>
              <a:pPr/>
              <a:t>7/25/2017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FC0A92-A92D-40D2-A099-0A3D6F99371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5BB30E-B759-4035-9143-ABD2CDB5FEBE}" type="datetimeFigureOut">
              <a:rPr lang="en-US" smtClean="0"/>
              <a:pPr/>
              <a:t>7/25/2017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FC0A92-A92D-40D2-A099-0A3D6F99371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5BB30E-B759-4035-9143-ABD2CDB5FEBE}" type="datetimeFigureOut">
              <a:rPr lang="en-US" smtClean="0"/>
              <a:pPr/>
              <a:t>7/25/2017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FC0A92-A92D-40D2-A099-0A3D6F99371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5BB30E-B759-4035-9143-ABD2CDB5FEBE}" type="datetimeFigureOut">
              <a:rPr lang="en-US" smtClean="0"/>
              <a:pPr/>
              <a:t>7/25/2017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FC0A92-A92D-40D2-A099-0A3D6F99371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65BB30E-B759-4035-9143-ABD2CDB5FEBE}" type="datetimeFigureOut">
              <a:rPr lang="en-US" smtClean="0"/>
              <a:pPr/>
              <a:t>7/25/2017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FC0A92-A92D-40D2-A099-0A3D6F99371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5BB30E-B759-4035-9143-ABD2CDB5FEBE}" type="datetimeFigureOut">
              <a:rPr lang="en-US" smtClean="0"/>
              <a:pPr/>
              <a:t>7/25/2017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FC0A92-A92D-40D2-A099-0A3D6F99371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5BB30E-B759-4035-9143-ABD2CDB5FEBE}" type="datetimeFigureOut">
              <a:rPr lang="en-US" smtClean="0"/>
              <a:pPr/>
              <a:t>7/25/2017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FC0A92-A92D-40D2-A099-0A3D6F99371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5BB30E-B759-4035-9143-ABD2CDB5FEBE}" type="datetimeFigureOut">
              <a:rPr lang="en-US" smtClean="0"/>
              <a:pPr/>
              <a:t>7/25/2017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FC0A92-A92D-40D2-A099-0A3D6F99371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5BB30E-B759-4035-9143-ABD2CDB5FEBE}" type="datetimeFigureOut">
              <a:rPr lang="en-US" smtClean="0"/>
              <a:pPr/>
              <a:t>7/25/2017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FC0A92-A92D-40D2-A099-0A3D6F99371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5BB30E-B759-4035-9143-ABD2CDB5FEBE}" type="datetimeFigureOut">
              <a:rPr lang="en-US" smtClean="0"/>
              <a:pPr/>
              <a:t>7/25/2017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FC0A92-A92D-40D2-A099-0A3D6F99371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5BB30E-B759-4035-9143-ABD2CDB5FEBE}" type="datetimeFigureOut">
              <a:rPr lang="en-US" smtClean="0"/>
              <a:pPr/>
              <a:t>7/25/2017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FC0A92-A92D-40D2-A099-0A3D6F99371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com/url?sa=i&amp;rct=j&amp;q=&amp;esrc=s&amp;source=images&amp;cd=&amp;cad=rja&amp;uact=8&amp;docid=SJ_PZNNpDitbuM&amp;tbnid=0vnwc24Rthn7gM:&amp;ved=0CAUQjRw&amp;url=http://cfoc-ny.org/community-foundation-to-honor-monticello-motor-club-and-touro-college-of-osteopathic-medicine&amp;ei=jCykU9D2O6XUsASQioCgCA&amp;bvm=bv.69411363,d.cWc&amp;psig=AFQjCNFyrESXJFtR86i891RiJfvvYaEulw&amp;ust=1403354635940065"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url?sa=i&amp;rct=j&amp;q=&amp;esrc=s&amp;source=images&amp;cd=&amp;cad=rja&amp;uact=8&amp;docid=NZsXeQdoIHsE8M&amp;tbnid=2Z_hli1CoQ61RM:&amp;ved=0CAUQjRw&amp;url=http://www.wornthrough.com/2013/04/26/on-teaching-fashion-from-the-archives/&amp;ei=F4_UU-urEsuhyASDwoFw&amp;bvm=bv.71778758,d.aWw&amp;psig=AFQjCNG5TtCgw40flabbnpqKGCLeVSCPpw&amp;ust=1406525521729842"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5" descr="http://cfoc-ny.org/wp-content/uploads/2014/04/Touro-College-photo.jpg">
            <a:hlinkClick r:id="rId2"/>
          </p:cNvPr>
          <p:cNvPicPr>
            <a:picLocks noChangeAspect="1" noChangeArrowheads="1"/>
          </p:cNvPicPr>
          <p:nvPr/>
        </p:nvPicPr>
        <p:blipFill>
          <a:blip r:embed="rId3" cstate="print">
            <a:lum bright="9000" contrast="-58000"/>
          </a:blip>
          <a:srcRect/>
          <a:stretch>
            <a:fillRect/>
          </a:stretch>
        </p:blipFill>
        <p:spPr bwMode="auto">
          <a:xfrm>
            <a:off x="0" y="0"/>
            <a:ext cx="9161051" cy="6858000"/>
          </a:xfrm>
          <a:prstGeom prst="rect">
            <a:avLst/>
          </a:prstGeom>
          <a:noFill/>
          <a:ln w="9525">
            <a:noFill/>
            <a:miter lim="800000"/>
            <a:headEnd/>
            <a:tailEnd/>
          </a:ln>
        </p:spPr>
      </p:pic>
      <p:sp>
        <p:nvSpPr>
          <p:cNvPr id="2050" name="Title 1"/>
          <p:cNvSpPr>
            <a:spLocks noGrp="1"/>
          </p:cNvSpPr>
          <p:nvPr>
            <p:ph type="ctrTitle"/>
          </p:nvPr>
        </p:nvSpPr>
        <p:spPr>
          <a:xfrm>
            <a:off x="0" y="0"/>
            <a:ext cx="9144000" cy="1470025"/>
          </a:xfrm>
        </p:spPr>
        <p:txBody>
          <a:bodyPr/>
          <a:lstStyle/>
          <a:p>
            <a:pPr eaLnBrk="1" hangingPunct="1"/>
            <a:r>
              <a:rPr lang="en-US" dirty="0" smtClean="0"/>
              <a:t>Touro College of Osteopathic Medicine Middletown, NY</a:t>
            </a:r>
          </a:p>
        </p:txBody>
      </p:sp>
      <p:sp>
        <p:nvSpPr>
          <p:cNvPr id="5" name="Title 1"/>
          <p:cNvSpPr txBox="1">
            <a:spLocks/>
          </p:cNvSpPr>
          <p:nvPr/>
        </p:nvSpPr>
        <p:spPr>
          <a:xfrm>
            <a:off x="685800" y="1905000"/>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effectLst/>
                <a:uLnTx/>
                <a:uFillTx/>
                <a:latin typeface="+mj-lt"/>
                <a:ea typeface="+mj-ea"/>
                <a:cs typeface="+mj-cs"/>
              </a:rPr>
              <a:t>Introduction to faculty and the MS</a:t>
            </a:r>
            <a:r>
              <a:rPr kumimoji="0" lang="en-US" sz="4400" b="0" i="0" u="none" strike="noStrike" kern="1200" cap="none" spc="0" normalizeH="0" noProof="0" dirty="0" smtClean="0">
                <a:ln>
                  <a:noFill/>
                </a:ln>
                <a:effectLst/>
                <a:uLnTx/>
                <a:uFillTx/>
                <a:latin typeface="+mj-lt"/>
                <a:ea typeface="+mj-ea"/>
                <a:cs typeface="+mj-cs"/>
              </a:rPr>
              <a:t> </a:t>
            </a:r>
            <a:r>
              <a:rPr kumimoji="0" lang="en-US" sz="4400" b="0" i="0" u="none" strike="noStrike" kern="1200" cap="none" spc="0" normalizeH="0" baseline="0" noProof="0" dirty="0" smtClean="0">
                <a:ln>
                  <a:noFill/>
                </a:ln>
                <a:effectLst/>
                <a:uLnTx/>
                <a:uFillTx/>
                <a:latin typeface="+mj-lt"/>
                <a:ea typeface="+mj-ea"/>
                <a:cs typeface="+mj-cs"/>
              </a:rPr>
              <a:t>curriculum</a:t>
            </a:r>
            <a:r>
              <a:rPr lang="en-US" sz="4400" dirty="0" smtClean="0">
                <a:latin typeface="+mj-lt"/>
                <a:ea typeface="+mj-ea"/>
                <a:cs typeface="+mj-cs"/>
              </a:rPr>
              <a:t>m</a:t>
            </a:r>
            <a:endParaRPr kumimoji="0" lang="en-US" sz="4400" b="0" i="0" u="none" strike="noStrike" kern="1200" cap="none" spc="0" normalizeH="0" baseline="0" noProof="0" dirty="0" smtClean="0">
              <a:ln>
                <a:noFill/>
              </a:ln>
              <a:effectLst/>
              <a:uLnTx/>
              <a:uFillTx/>
              <a:latin typeface="+mj-lt"/>
              <a:ea typeface="+mj-ea"/>
              <a:cs typeface="+mj-cs"/>
            </a:endParaRPr>
          </a:p>
        </p:txBody>
      </p:sp>
      <p:sp>
        <p:nvSpPr>
          <p:cNvPr id="7" name="Title 1"/>
          <p:cNvSpPr txBox="1">
            <a:spLocks/>
          </p:cNvSpPr>
          <p:nvPr/>
        </p:nvSpPr>
        <p:spPr>
          <a:xfrm>
            <a:off x="685800" y="5334000"/>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effectLst/>
                <a:uLnTx/>
                <a:uFillTx/>
                <a:latin typeface="+mj-lt"/>
                <a:ea typeface="+mj-ea"/>
                <a:cs typeface="+mj-cs"/>
              </a:rPr>
              <a:t>Stephen Jones,</a:t>
            </a:r>
            <a:r>
              <a:rPr kumimoji="0" lang="en-US" sz="3200" b="0" i="0" u="none" strike="noStrike" kern="1200" cap="none" spc="0" normalizeH="0" noProof="0" dirty="0" smtClean="0">
                <a:ln>
                  <a:noFill/>
                </a:ln>
                <a:effectLst/>
                <a:uLnTx/>
                <a:uFillTx/>
                <a:latin typeface="+mj-lt"/>
                <a:ea typeface="+mj-ea"/>
                <a:cs typeface="+mj-cs"/>
              </a:rPr>
              <a:t> PhD</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baseline="0" dirty="0" smtClean="0">
                <a:latin typeface="+mj-lt"/>
                <a:ea typeface="+mj-ea"/>
                <a:cs typeface="+mj-cs"/>
              </a:rPr>
              <a:t>Preclinica</a:t>
            </a:r>
            <a:r>
              <a:rPr lang="en-US" sz="3200" dirty="0" smtClean="0">
                <a:latin typeface="+mj-lt"/>
                <a:ea typeface="+mj-ea"/>
                <a:cs typeface="+mj-cs"/>
              </a:rPr>
              <a:t>l Dean and MS Program Director</a:t>
            </a:r>
            <a:endParaRPr kumimoji="0" lang="en-US" sz="3200" b="0" i="0" u="none" strike="noStrike" kern="1200" cap="none" spc="0" normalizeH="0" baseline="0" noProof="0" dirty="0" smtClean="0">
              <a:ln>
                <a:noFill/>
              </a:ln>
              <a:effectLst/>
              <a:uLnTx/>
              <a:uFillTx/>
              <a:latin typeface="+mj-lt"/>
              <a:ea typeface="+mj-ea"/>
              <a:cs typeface="+mj-cs"/>
            </a:endParaRPr>
          </a:p>
        </p:txBody>
      </p:sp>
    </p:spTree>
    <p:extLst>
      <p:ext uri="{BB962C8B-B14F-4D97-AF65-F5344CB8AC3E}">
        <p14:creationId xmlns:p14="http://schemas.microsoft.com/office/powerpoint/2010/main" val="38407273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dirty="0" smtClean="0"/>
              <a:t>Lets talk about…</a:t>
            </a:r>
          </a:p>
        </p:txBody>
      </p:sp>
      <p:sp>
        <p:nvSpPr>
          <p:cNvPr id="3075" name="Content Placeholder 2"/>
          <p:cNvSpPr>
            <a:spLocks noGrp="1"/>
          </p:cNvSpPr>
          <p:nvPr>
            <p:ph idx="1"/>
          </p:nvPr>
        </p:nvSpPr>
        <p:spPr>
          <a:xfrm>
            <a:off x="457200" y="1371600"/>
            <a:ext cx="8229600" cy="4525963"/>
          </a:xfrm>
        </p:spPr>
        <p:txBody>
          <a:bodyPr>
            <a:normAutofit/>
          </a:bodyPr>
          <a:lstStyle/>
          <a:p>
            <a:r>
              <a:rPr lang="en-US" altLang="en-US" dirty="0" smtClean="0"/>
              <a:t>MS </a:t>
            </a:r>
            <a:r>
              <a:rPr lang="en-US" altLang="en-US" dirty="0" smtClean="0"/>
              <a:t>Curriculum, weekly schedule</a:t>
            </a:r>
            <a:endParaRPr lang="en-US" altLang="en-US" dirty="0"/>
          </a:p>
          <a:p>
            <a:r>
              <a:rPr lang="en-US" altLang="en-US" dirty="0" smtClean="0"/>
              <a:t>Flipped classroom </a:t>
            </a:r>
          </a:p>
          <a:p>
            <a:r>
              <a:rPr lang="en-US" altLang="en-US" dirty="0" err="1" smtClean="0"/>
              <a:t>iClicker</a:t>
            </a:r>
            <a:r>
              <a:rPr lang="en-US" altLang="en-US" dirty="0" smtClean="0"/>
              <a:t> policies</a:t>
            </a:r>
          </a:p>
          <a:p>
            <a:r>
              <a:rPr lang="en-US" altLang="en-US" dirty="0" smtClean="0"/>
              <a:t>Using the course syllabus to be prepared</a:t>
            </a:r>
          </a:p>
          <a:p>
            <a:r>
              <a:rPr lang="en-US" altLang="en-US" dirty="0" smtClean="0"/>
              <a:t>Accessing videos and lecture slide sets</a:t>
            </a:r>
          </a:p>
          <a:p>
            <a:r>
              <a:rPr lang="en-US" altLang="en-US" dirty="0" smtClean="0"/>
              <a:t>Interactive sessions and </a:t>
            </a:r>
            <a:r>
              <a:rPr lang="en-US" altLang="en-US" dirty="0" err="1" smtClean="0"/>
              <a:t>Iclicker</a:t>
            </a:r>
            <a:r>
              <a:rPr lang="en-US" altLang="en-US" dirty="0" smtClean="0"/>
              <a:t> Policies</a:t>
            </a:r>
          </a:p>
          <a:p>
            <a:r>
              <a:rPr lang="en-US" altLang="en-US" dirty="0" smtClean="0"/>
              <a:t>Policy points on schedules</a:t>
            </a:r>
          </a:p>
        </p:txBody>
      </p:sp>
    </p:spTree>
    <p:extLst>
      <p:ext uri="{BB962C8B-B14F-4D97-AF65-F5344CB8AC3E}">
        <p14:creationId xmlns:p14="http://schemas.microsoft.com/office/powerpoint/2010/main" val="20638724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 the beginning, there were live lectures….</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1066800" y="1752600"/>
            <a:ext cx="6781800" cy="452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www.wornthrough.com/blog/wp-content/uploads/2012/01/2008-09-29-teaching.jpg">
            <a:hlinkClick r:id="rId2"/>
          </p:cNvPr>
          <p:cNvPicPr>
            <a:picLocks noChangeAspect="1" noChangeArrowheads="1"/>
          </p:cNvPicPr>
          <p:nvPr/>
        </p:nvPicPr>
        <p:blipFill>
          <a:blip r:embed="rId3" cstate="print"/>
          <a:srcRect/>
          <a:stretch>
            <a:fillRect/>
          </a:stretch>
        </p:blipFill>
        <p:spPr bwMode="auto">
          <a:xfrm>
            <a:off x="319126" y="381000"/>
            <a:ext cx="8596274" cy="630966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learning-pyramid.jpg"/>
          <p:cNvPicPr>
            <a:picLocks noChangeAspect="1" noChangeArrowheads="1"/>
          </p:cNvPicPr>
          <p:nvPr/>
        </p:nvPicPr>
        <p:blipFill>
          <a:blip r:embed="rId2" cstate="print"/>
          <a:srcRect/>
          <a:stretch>
            <a:fillRect/>
          </a:stretch>
        </p:blipFill>
        <p:spPr bwMode="auto">
          <a:xfrm>
            <a:off x="1143000" y="807422"/>
            <a:ext cx="6781800" cy="503664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914400" y="3646944"/>
            <a:ext cx="7467600" cy="2677656"/>
          </a:xfrm>
          <a:prstGeom prst="rect">
            <a:avLst/>
          </a:prstGeom>
        </p:spPr>
        <p:txBody>
          <a:bodyPr wrap="square">
            <a:spAutoFit/>
          </a:bodyPr>
          <a:lstStyle/>
          <a:p>
            <a:pPr marL="342900" indent="-342900">
              <a:buFont typeface="Arial" panose="020B0604020202020204" pitchFamily="34" charset="0"/>
              <a:buChar char="•"/>
            </a:pPr>
            <a:r>
              <a:rPr lang="en-US" sz="2400" dirty="0" smtClean="0"/>
              <a:t>MS students are programmed to memorize, despite sometimes missing the relevance of the information if it is presented without a clinical context.</a:t>
            </a:r>
          </a:p>
          <a:p>
            <a:pPr marL="342900" indent="-342900">
              <a:buFont typeface="Arial" panose="020B0604020202020204" pitchFamily="34" charset="0"/>
              <a:buChar char="•"/>
            </a:pPr>
            <a:r>
              <a:rPr lang="en-US" sz="2400" dirty="0" smtClean="0"/>
              <a:t>Current system (lecture based) of medical education is inflexible and is not sensitive to the skills and aspirations of individual learners.</a:t>
            </a:r>
          </a:p>
          <a:p>
            <a:pPr marL="342900" indent="-342900">
              <a:buFont typeface="Arial" panose="020B0604020202020204" pitchFamily="34" charset="0"/>
              <a:buChar char="•"/>
            </a:pPr>
            <a:r>
              <a:rPr lang="en-US" sz="2400" dirty="0" smtClean="0"/>
              <a:t>Propose flipping the classroom </a:t>
            </a:r>
            <a:endParaRPr lang="en-US" sz="2400" dirty="0"/>
          </a:p>
        </p:txBody>
      </p:sp>
      <p:sp>
        <p:nvSpPr>
          <p:cNvPr id="7" name="Title 1"/>
          <p:cNvSpPr txBox="1">
            <a:spLocks/>
          </p:cNvSpPr>
          <p:nvPr/>
        </p:nvSpPr>
        <p:spPr>
          <a:xfrm>
            <a:off x="228600" y="1066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t>Academic Medicine</a:t>
            </a:r>
            <a:endParaRPr lang="en-US" dirty="0"/>
          </a:p>
        </p:txBody>
      </p:sp>
      <p:sp>
        <p:nvSpPr>
          <p:cNvPr id="10" name="Title 2"/>
          <p:cNvSpPr txBox="1">
            <a:spLocks/>
          </p:cNvSpPr>
          <p:nvPr/>
        </p:nvSpPr>
        <p:spPr>
          <a:xfrm>
            <a:off x="304800" y="2057400"/>
            <a:ext cx="8229600" cy="144780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t>Medical Education Reimagined: A Call to Action</a:t>
            </a:r>
          </a:p>
          <a:p>
            <a:pPr algn="l"/>
            <a:endParaRPr lang="en-US" sz="2200" dirty="0" smtClean="0"/>
          </a:p>
          <a:p>
            <a:pPr algn="l"/>
            <a:r>
              <a:rPr lang="en-US" sz="2200" dirty="0" smtClean="0"/>
              <a:t>Charles G Prober MD, Salman Kahn</a:t>
            </a:r>
          </a:p>
          <a:p>
            <a:pPr algn="l"/>
            <a:r>
              <a:rPr lang="en-US" sz="2200" dirty="0" err="1" smtClean="0"/>
              <a:t>Acad</a:t>
            </a:r>
            <a:r>
              <a:rPr lang="en-US" sz="2200" dirty="0" smtClean="0"/>
              <a:t> Med, </a:t>
            </a:r>
            <a:r>
              <a:rPr lang="en-US" sz="2200" dirty="0" err="1" smtClean="0"/>
              <a:t>Vol</a:t>
            </a:r>
            <a:r>
              <a:rPr lang="en-US" sz="2200" dirty="0" smtClean="0"/>
              <a:t> 88:10, October 2013</a:t>
            </a:r>
          </a:p>
          <a:p>
            <a:pPr algn="l"/>
            <a:endParaRPr lang="en-US" sz="2800" dirty="0"/>
          </a:p>
        </p:txBody>
      </p:sp>
      <p:sp>
        <p:nvSpPr>
          <p:cNvPr id="6" name="Title 1"/>
          <p:cNvSpPr>
            <a:spLocks noGrp="1"/>
          </p:cNvSpPr>
          <p:nvPr>
            <p:ph type="title"/>
          </p:nvPr>
        </p:nvSpPr>
        <p:spPr>
          <a:xfrm>
            <a:off x="0" y="0"/>
            <a:ext cx="9144000" cy="1112838"/>
          </a:xfrm>
        </p:spPr>
        <p:style>
          <a:lnRef idx="2">
            <a:schemeClr val="accent1">
              <a:shade val="50000"/>
            </a:schemeClr>
          </a:lnRef>
          <a:fillRef idx="1">
            <a:schemeClr val="accent1"/>
          </a:fillRef>
          <a:effectRef idx="0">
            <a:schemeClr val="accent1"/>
          </a:effectRef>
          <a:fontRef idx="minor">
            <a:schemeClr val="lt1"/>
          </a:fontRef>
        </p:style>
        <p:txBody>
          <a:bodyPr rtlCol="0">
            <a:normAutofit/>
          </a:bodyPr>
          <a:lstStyle/>
          <a:p>
            <a:pPr fontAlgn="auto">
              <a:spcAft>
                <a:spcPts val="0"/>
              </a:spcAft>
              <a:defRPr/>
            </a:pPr>
            <a:r>
              <a:rPr lang="en-US" b="1" dirty="0" smtClean="0"/>
              <a:t>Classes with no lecture halls</a:t>
            </a:r>
            <a:endParaRPr lang="en-US" b="1" dirty="0"/>
          </a:p>
        </p:txBody>
      </p:sp>
    </p:spTree>
    <p:extLst>
      <p:ext uri="{BB962C8B-B14F-4D97-AF65-F5344CB8AC3E}">
        <p14:creationId xmlns:p14="http://schemas.microsoft.com/office/powerpoint/2010/main" val="42339147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143000" y="1447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t>What is a flipped classroom?</a:t>
            </a:r>
            <a:endParaRPr lang="en-US" dirty="0"/>
          </a:p>
        </p:txBody>
      </p:sp>
      <p:sp>
        <p:nvSpPr>
          <p:cNvPr id="6" name="Title 1"/>
          <p:cNvSpPr>
            <a:spLocks noGrp="1"/>
          </p:cNvSpPr>
          <p:nvPr>
            <p:ph type="title"/>
          </p:nvPr>
        </p:nvSpPr>
        <p:spPr>
          <a:xfrm>
            <a:off x="0" y="0"/>
            <a:ext cx="9144000" cy="1112838"/>
          </a:xfrm>
        </p:spPr>
        <p:style>
          <a:lnRef idx="2">
            <a:schemeClr val="accent1">
              <a:shade val="50000"/>
            </a:schemeClr>
          </a:lnRef>
          <a:fillRef idx="1">
            <a:schemeClr val="accent1"/>
          </a:fillRef>
          <a:effectRef idx="0">
            <a:schemeClr val="accent1"/>
          </a:effectRef>
          <a:fontRef idx="minor">
            <a:schemeClr val="lt1"/>
          </a:fontRef>
        </p:style>
        <p:txBody>
          <a:bodyPr rtlCol="0">
            <a:normAutofit/>
          </a:bodyPr>
          <a:lstStyle/>
          <a:p>
            <a:pPr fontAlgn="auto">
              <a:spcAft>
                <a:spcPts val="0"/>
              </a:spcAft>
              <a:defRPr/>
            </a:pPr>
            <a:r>
              <a:rPr lang="en-US" b="1" dirty="0" smtClean="0"/>
              <a:t>Classes with no lecture halls</a:t>
            </a:r>
            <a:endParaRPr lang="en-US" b="1" dirty="0"/>
          </a:p>
        </p:txBody>
      </p:sp>
    </p:spTree>
    <p:extLst>
      <p:ext uri="{BB962C8B-B14F-4D97-AF65-F5344CB8AC3E}">
        <p14:creationId xmlns:p14="http://schemas.microsoft.com/office/powerpoint/2010/main" val="19828697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33400" y="1219200"/>
            <a:ext cx="8229600" cy="11430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t>What the flipped classroom is NOT…</a:t>
            </a:r>
            <a:endParaRPr lang="en-US" dirty="0"/>
          </a:p>
        </p:txBody>
      </p:sp>
      <p:sp>
        <p:nvSpPr>
          <p:cNvPr id="6" name="Title 1"/>
          <p:cNvSpPr>
            <a:spLocks noGrp="1"/>
          </p:cNvSpPr>
          <p:nvPr>
            <p:ph type="title"/>
          </p:nvPr>
        </p:nvSpPr>
        <p:spPr>
          <a:xfrm>
            <a:off x="0" y="0"/>
            <a:ext cx="9144000" cy="1112838"/>
          </a:xfrm>
        </p:spPr>
        <p:style>
          <a:lnRef idx="2">
            <a:schemeClr val="accent1">
              <a:shade val="50000"/>
            </a:schemeClr>
          </a:lnRef>
          <a:fillRef idx="1">
            <a:schemeClr val="accent1"/>
          </a:fillRef>
          <a:effectRef idx="0">
            <a:schemeClr val="accent1"/>
          </a:effectRef>
          <a:fontRef idx="minor">
            <a:schemeClr val="lt1"/>
          </a:fontRef>
        </p:style>
        <p:txBody>
          <a:bodyPr rtlCol="0">
            <a:normAutofit/>
          </a:bodyPr>
          <a:lstStyle/>
          <a:p>
            <a:pPr fontAlgn="auto">
              <a:spcAft>
                <a:spcPts val="0"/>
              </a:spcAft>
              <a:defRPr/>
            </a:pPr>
            <a:r>
              <a:rPr lang="en-US" b="1" dirty="0" smtClean="0"/>
              <a:t>Classes with no lecture halls</a:t>
            </a:r>
            <a:endParaRPr lang="en-US" b="1" dirty="0"/>
          </a:p>
        </p:txBody>
      </p:sp>
      <p:sp>
        <p:nvSpPr>
          <p:cNvPr id="8" name="Content Placeholder 2"/>
          <p:cNvSpPr>
            <a:spLocks noGrp="1"/>
          </p:cNvSpPr>
          <p:nvPr>
            <p:ph idx="1"/>
          </p:nvPr>
        </p:nvSpPr>
        <p:spPr>
          <a:xfrm>
            <a:off x="685800" y="2438400"/>
            <a:ext cx="8229600" cy="3810000"/>
          </a:xfrm>
        </p:spPr>
        <p:txBody>
          <a:bodyPr>
            <a:normAutofit lnSpcReduction="10000"/>
          </a:bodyPr>
          <a:lstStyle/>
          <a:p>
            <a:pPr eaLnBrk="1" hangingPunct="1"/>
            <a:r>
              <a:rPr lang="en-US" altLang="en-US" dirty="0" smtClean="0"/>
              <a:t>Just videos</a:t>
            </a:r>
          </a:p>
          <a:p>
            <a:pPr eaLnBrk="1" hangingPunct="1"/>
            <a:r>
              <a:rPr lang="en-US" altLang="en-US" dirty="0" smtClean="0"/>
              <a:t>About replacing teachers with videos</a:t>
            </a:r>
          </a:p>
          <a:p>
            <a:r>
              <a:rPr lang="en-US" altLang="en-US" dirty="0" smtClean="0"/>
              <a:t>An online/correspondence class</a:t>
            </a:r>
          </a:p>
          <a:p>
            <a:pPr eaLnBrk="1" hangingPunct="1"/>
            <a:r>
              <a:rPr lang="en-US" altLang="en-US" dirty="0" smtClean="0"/>
              <a:t>Students working without direction and feedback from faculty</a:t>
            </a:r>
          </a:p>
          <a:p>
            <a:pPr eaLnBrk="1" hangingPunct="1"/>
            <a:r>
              <a:rPr lang="en-US" altLang="en-US" dirty="0" smtClean="0"/>
              <a:t>Students working in isolation</a:t>
            </a:r>
          </a:p>
          <a:p>
            <a:pPr eaLnBrk="1" hangingPunct="1"/>
            <a:r>
              <a:rPr lang="en-US" altLang="en-US" dirty="0" smtClean="0"/>
              <a:t>Students spending the entire class online </a:t>
            </a:r>
          </a:p>
        </p:txBody>
      </p:sp>
    </p:spTree>
    <p:extLst>
      <p:ext uri="{BB962C8B-B14F-4D97-AF65-F5344CB8AC3E}">
        <p14:creationId xmlns:p14="http://schemas.microsoft.com/office/powerpoint/2010/main" val="1545732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33400" y="12192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100" dirty="0" smtClean="0"/>
              <a:t>Rather, the flipped classroom…</a:t>
            </a:r>
            <a:endParaRPr lang="en-US" sz="4100" dirty="0"/>
          </a:p>
        </p:txBody>
      </p:sp>
      <p:sp>
        <p:nvSpPr>
          <p:cNvPr id="6" name="Title 1"/>
          <p:cNvSpPr>
            <a:spLocks noGrp="1"/>
          </p:cNvSpPr>
          <p:nvPr>
            <p:ph type="title"/>
          </p:nvPr>
        </p:nvSpPr>
        <p:spPr>
          <a:xfrm>
            <a:off x="0" y="0"/>
            <a:ext cx="9144000" cy="1112838"/>
          </a:xfrm>
        </p:spPr>
        <p:style>
          <a:lnRef idx="2">
            <a:schemeClr val="accent1">
              <a:shade val="50000"/>
            </a:schemeClr>
          </a:lnRef>
          <a:fillRef idx="1">
            <a:schemeClr val="accent1"/>
          </a:fillRef>
          <a:effectRef idx="0">
            <a:schemeClr val="accent1"/>
          </a:effectRef>
          <a:fontRef idx="minor">
            <a:schemeClr val="lt1"/>
          </a:fontRef>
        </p:style>
        <p:txBody>
          <a:bodyPr rtlCol="0">
            <a:normAutofit/>
          </a:bodyPr>
          <a:lstStyle/>
          <a:p>
            <a:pPr fontAlgn="auto">
              <a:spcAft>
                <a:spcPts val="0"/>
              </a:spcAft>
              <a:defRPr/>
            </a:pPr>
            <a:r>
              <a:rPr lang="en-US" b="1" dirty="0" smtClean="0"/>
              <a:t>Classes with no lecture halls</a:t>
            </a:r>
            <a:endParaRPr lang="en-US" b="1" dirty="0"/>
          </a:p>
        </p:txBody>
      </p:sp>
      <p:sp>
        <p:nvSpPr>
          <p:cNvPr id="8" name="Content Placeholder 2"/>
          <p:cNvSpPr>
            <a:spLocks noGrp="1"/>
          </p:cNvSpPr>
          <p:nvPr>
            <p:ph idx="1"/>
          </p:nvPr>
        </p:nvSpPr>
        <p:spPr>
          <a:xfrm>
            <a:off x="685800" y="2438400"/>
            <a:ext cx="8229600" cy="3810000"/>
          </a:xfrm>
        </p:spPr>
        <p:txBody>
          <a:bodyPr>
            <a:normAutofit lnSpcReduction="10000"/>
          </a:bodyPr>
          <a:lstStyle/>
          <a:p>
            <a:pPr>
              <a:lnSpc>
                <a:spcPct val="90000"/>
              </a:lnSpc>
            </a:pPr>
            <a:r>
              <a:rPr lang="en-US" altLang="en-US" dirty="0"/>
              <a:t>I</a:t>
            </a:r>
            <a:r>
              <a:rPr lang="en-US" altLang="en-US" dirty="0" smtClean="0"/>
              <a:t>ncrease student interaction with faculty</a:t>
            </a:r>
            <a:endParaRPr lang="en-US" altLang="en-US" dirty="0"/>
          </a:p>
          <a:p>
            <a:pPr>
              <a:lnSpc>
                <a:spcPct val="90000"/>
              </a:lnSpc>
            </a:pPr>
            <a:r>
              <a:rPr lang="en-US" altLang="en-US" dirty="0"/>
              <a:t>I</a:t>
            </a:r>
            <a:r>
              <a:rPr lang="en-US" altLang="en-US" dirty="0" smtClean="0"/>
              <a:t>ncreases </a:t>
            </a:r>
            <a:r>
              <a:rPr lang="en-US" altLang="en-US" dirty="0"/>
              <a:t>student responsibility</a:t>
            </a:r>
          </a:p>
          <a:p>
            <a:pPr>
              <a:lnSpc>
                <a:spcPct val="90000"/>
              </a:lnSpc>
            </a:pPr>
            <a:r>
              <a:rPr lang="en-US" altLang="en-US" dirty="0" smtClean="0"/>
              <a:t>Engages all of those students who want to be engaged.</a:t>
            </a:r>
            <a:endParaRPr lang="en-US" altLang="en-US" dirty="0"/>
          </a:p>
          <a:p>
            <a:pPr>
              <a:lnSpc>
                <a:spcPct val="90000"/>
              </a:lnSpc>
            </a:pPr>
            <a:r>
              <a:rPr lang="en-US" altLang="en-US" dirty="0" smtClean="0"/>
              <a:t>A </a:t>
            </a:r>
            <a:r>
              <a:rPr lang="en-US" altLang="en-US" dirty="0"/>
              <a:t>class where all students are </a:t>
            </a:r>
            <a:r>
              <a:rPr lang="en-US" altLang="en-US" dirty="0" smtClean="0"/>
              <a:t>invested </a:t>
            </a:r>
            <a:r>
              <a:rPr lang="en-US" altLang="en-US" dirty="0"/>
              <a:t>in their learning  </a:t>
            </a:r>
          </a:p>
          <a:p>
            <a:pPr eaLnBrk="1" hangingPunct="1"/>
            <a:r>
              <a:rPr lang="en-US" altLang="en-US" dirty="0" smtClean="0"/>
              <a:t>Places emphasis more on application of principles than delivery of content</a:t>
            </a:r>
          </a:p>
        </p:txBody>
      </p:sp>
    </p:spTree>
    <p:extLst>
      <p:ext uri="{BB962C8B-B14F-4D97-AF65-F5344CB8AC3E}">
        <p14:creationId xmlns:p14="http://schemas.microsoft.com/office/powerpoint/2010/main" val="11575247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1219200"/>
            <a:ext cx="9144000" cy="56388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t>Essential Components of any Flipped Classroom:</a:t>
            </a:r>
          </a:p>
          <a:p>
            <a:pPr marL="514350" indent="-514350" algn="l">
              <a:buAutoNum type="arabicPeriod"/>
            </a:pPr>
            <a:endParaRPr lang="en-US" sz="3600" dirty="0" smtClean="0"/>
          </a:p>
          <a:p>
            <a:pPr marL="514350" indent="-514350" algn="l">
              <a:buAutoNum type="arabicPeriod"/>
            </a:pPr>
            <a:r>
              <a:rPr lang="en-US" sz="3600" dirty="0" smtClean="0"/>
              <a:t>Provide an opportunity for students to gain first exposure prior to class.</a:t>
            </a:r>
          </a:p>
          <a:p>
            <a:pPr marL="514350" indent="-514350" algn="l">
              <a:buAutoNum type="arabicPeriod"/>
            </a:pPr>
            <a:r>
              <a:rPr lang="en-US" sz="3600" dirty="0" smtClean="0"/>
              <a:t>Provide an incentive for students to prepare for </a:t>
            </a:r>
            <a:endParaRPr lang="en-US" sz="3600" dirty="0" smtClean="0"/>
          </a:p>
          <a:p>
            <a:pPr marL="514350" indent="-514350" algn="l">
              <a:buAutoNum type="arabicPeriod"/>
            </a:pPr>
            <a:r>
              <a:rPr lang="en-US" sz="3600" dirty="0" smtClean="0"/>
              <a:t>Provide </a:t>
            </a:r>
            <a:r>
              <a:rPr lang="en-US" sz="3600" dirty="0" smtClean="0"/>
              <a:t>a mechanism to assess student understanding</a:t>
            </a:r>
          </a:p>
          <a:p>
            <a:pPr marL="514350" indent="-514350" algn="l">
              <a:buAutoNum type="arabicPeriod"/>
            </a:pPr>
            <a:r>
              <a:rPr lang="en-US" sz="3600" dirty="0" smtClean="0"/>
              <a:t>Provide in class activities that focus on higher level </a:t>
            </a:r>
            <a:r>
              <a:rPr lang="en-US" sz="3600" dirty="0" err="1" smtClean="0"/>
              <a:t>congnitive</a:t>
            </a:r>
            <a:r>
              <a:rPr lang="en-US" sz="3600" dirty="0" smtClean="0"/>
              <a:t> activities</a:t>
            </a:r>
          </a:p>
          <a:p>
            <a:pPr marL="514350" indent="-514350" algn="l">
              <a:buAutoNum type="arabicPeriod"/>
            </a:pPr>
            <a:endParaRPr lang="en-US" sz="3600" dirty="0"/>
          </a:p>
          <a:p>
            <a:pPr algn="l"/>
            <a:r>
              <a:rPr lang="en-US" sz="2200" dirty="0"/>
              <a:t>Source: https://cft.vanderbilt.edu/guides-sub-pages/flipping-the-classroom/</a:t>
            </a:r>
            <a:endParaRPr lang="en-US" sz="2200" dirty="0" smtClean="0"/>
          </a:p>
          <a:p>
            <a:pPr algn="l"/>
            <a:endParaRPr lang="en-US" dirty="0"/>
          </a:p>
        </p:txBody>
      </p:sp>
      <p:sp>
        <p:nvSpPr>
          <p:cNvPr id="6" name="Title 1"/>
          <p:cNvSpPr>
            <a:spLocks noGrp="1"/>
          </p:cNvSpPr>
          <p:nvPr>
            <p:ph type="title"/>
          </p:nvPr>
        </p:nvSpPr>
        <p:spPr>
          <a:xfrm>
            <a:off x="0" y="0"/>
            <a:ext cx="9144000" cy="1112838"/>
          </a:xfrm>
        </p:spPr>
        <p:style>
          <a:lnRef idx="2">
            <a:schemeClr val="accent1">
              <a:shade val="50000"/>
            </a:schemeClr>
          </a:lnRef>
          <a:fillRef idx="1">
            <a:schemeClr val="accent1"/>
          </a:fillRef>
          <a:effectRef idx="0">
            <a:schemeClr val="accent1"/>
          </a:effectRef>
          <a:fontRef idx="minor">
            <a:schemeClr val="lt1"/>
          </a:fontRef>
        </p:style>
        <p:txBody>
          <a:bodyPr rtlCol="0">
            <a:normAutofit/>
          </a:bodyPr>
          <a:lstStyle/>
          <a:p>
            <a:pPr fontAlgn="auto">
              <a:spcAft>
                <a:spcPts val="0"/>
              </a:spcAft>
              <a:defRPr/>
            </a:pPr>
            <a:r>
              <a:rPr lang="en-US" b="1" dirty="0" smtClean="0"/>
              <a:t>Classes with no lecture halls</a:t>
            </a:r>
            <a:endParaRPr lang="en-US" b="1" dirty="0"/>
          </a:p>
        </p:txBody>
      </p:sp>
    </p:spTree>
    <p:extLst>
      <p:ext uri="{BB962C8B-B14F-4D97-AF65-F5344CB8AC3E}">
        <p14:creationId xmlns:p14="http://schemas.microsoft.com/office/powerpoint/2010/main" val="3863275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1"/>
          <p:cNvSpPr txBox="1">
            <a:spLocks/>
          </p:cNvSpPr>
          <p:nvPr/>
        </p:nvSpPr>
        <p:spPr>
          <a:xfrm>
            <a:off x="0" y="0"/>
            <a:ext cx="9144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Aft>
                <a:spcPts val="0"/>
              </a:spcAft>
              <a:defRPr/>
            </a:pPr>
            <a:r>
              <a:rPr lang="en-US" sz="3600" b="1" dirty="0">
                <a:solidFill>
                  <a:srgbClr val="FFFFFF"/>
                </a:solidFill>
                <a:latin typeface="+mj-lt"/>
                <a:ea typeface="+mj-ea"/>
                <a:cs typeface="+mj-cs"/>
              </a:rPr>
              <a:t>The Flipped Classroom Curriculum at </a:t>
            </a:r>
            <a:r>
              <a:rPr lang="en-US" sz="3600" b="1" dirty="0" smtClean="0">
                <a:solidFill>
                  <a:srgbClr val="FFFFFF"/>
                </a:solidFill>
                <a:latin typeface="+mj-lt"/>
                <a:ea typeface="+mj-ea"/>
                <a:cs typeface="+mj-cs"/>
              </a:rPr>
              <a:t>TouroCOM-the three pillars</a:t>
            </a:r>
            <a:endParaRPr lang="en-US" sz="3600" b="1" dirty="0">
              <a:solidFill>
                <a:srgbClr val="FFFFFF"/>
              </a:solidFill>
              <a:latin typeface="+mj-lt"/>
              <a:ea typeface="+mj-ea"/>
              <a:cs typeface="+mj-cs"/>
            </a:endParaRPr>
          </a:p>
        </p:txBody>
      </p:sp>
      <p:graphicFrame>
        <p:nvGraphicFramePr>
          <p:cNvPr id="2" name="Diagram 1"/>
          <p:cNvGraphicFramePr/>
          <p:nvPr>
            <p:extLst>
              <p:ext uri="{D42A27DB-BD31-4B8C-83A1-F6EECF244321}">
                <p14:modId xmlns:p14="http://schemas.microsoft.com/office/powerpoint/2010/main" val="3830236399"/>
              </p:ext>
            </p:extLst>
          </p:nvPr>
        </p:nvGraphicFramePr>
        <p:xfrm>
          <a:off x="152400" y="1397000"/>
          <a:ext cx="8839200" cy="523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36175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Administration</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Stephen Jones, PhD</a:t>
            </a:r>
          </a:p>
          <a:p>
            <a:pPr marL="0" indent="0">
              <a:buNone/>
            </a:pPr>
            <a:r>
              <a:rPr lang="en-US" dirty="0" smtClean="0"/>
              <a:t>Program Director</a:t>
            </a:r>
          </a:p>
          <a:p>
            <a:pPr marL="0" indent="0">
              <a:buNone/>
            </a:pPr>
            <a:endParaRPr lang="en-US" dirty="0"/>
          </a:p>
          <a:p>
            <a:pPr marL="0" indent="0">
              <a:buNone/>
            </a:pPr>
            <a:r>
              <a:rPr lang="en-US" dirty="0" smtClean="0"/>
              <a:t>Pearl Myers, MD</a:t>
            </a:r>
          </a:p>
          <a:p>
            <a:pPr marL="0" indent="0">
              <a:buNone/>
            </a:pPr>
            <a:r>
              <a:rPr lang="en-US" dirty="0" smtClean="0"/>
              <a:t>Assistant Director</a:t>
            </a:r>
          </a:p>
          <a:p>
            <a:pPr marL="0" indent="0">
              <a:buNone/>
            </a:pPr>
            <a:endParaRPr lang="en-US" dirty="0"/>
          </a:p>
          <a:p>
            <a:pPr marL="0" indent="0">
              <a:buNone/>
            </a:pPr>
            <a:r>
              <a:rPr lang="en-US" dirty="0" smtClean="0"/>
              <a:t>Kristen Boland</a:t>
            </a:r>
          </a:p>
          <a:p>
            <a:pPr marL="0" indent="0">
              <a:buNone/>
            </a:pPr>
            <a:r>
              <a:rPr lang="en-US" dirty="0" smtClean="0"/>
              <a:t>Program Administrator</a:t>
            </a:r>
            <a:endParaRPr lang="en-US" dirty="0"/>
          </a:p>
        </p:txBody>
      </p:sp>
    </p:spTree>
    <p:extLst>
      <p:ext uri="{BB962C8B-B14F-4D97-AF65-F5344CB8AC3E}">
        <p14:creationId xmlns:p14="http://schemas.microsoft.com/office/powerpoint/2010/main" val="19463485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1785104"/>
          </a:xfrm>
          <a:prstGeom prst="rect">
            <a:avLst/>
          </a:prstGeom>
          <a:noFill/>
        </p:spPr>
        <p:txBody>
          <a:bodyPr wrap="square" rtlCol="0">
            <a:spAutoFit/>
          </a:bodyPr>
          <a:lstStyle/>
          <a:p>
            <a:pPr algn="ctr"/>
            <a:endParaRPr lang="en-US" sz="1400" b="1" dirty="0" smtClean="0">
              <a:latin typeface="+mj-lt"/>
            </a:endParaRPr>
          </a:p>
          <a:p>
            <a:pPr algn="ctr"/>
            <a:r>
              <a:rPr lang="en-US" sz="3600" b="1" dirty="0" smtClean="0"/>
              <a:t>Course Documentation Book</a:t>
            </a:r>
            <a:r>
              <a:rPr lang="en-US" sz="3600" b="1" dirty="0" smtClean="0">
                <a:latin typeface="+mj-lt"/>
              </a:rPr>
              <a:t>: The Who, What, When, Where of the TouroCOM Curriculum</a:t>
            </a:r>
          </a:p>
          <a:p>
            <a:pPr algn="ctr"/>
            <a:endParaRPr lang="en-US" sz="2400" b="1" dirty="0" smtClean="0">
              <a:latin typeface="+mj-lt"/>
            </a:endParaRPr>
          </a:p>
        </p:txBody>
      </p:sp>
      <p:sp>
        <p:nvSpPr>
          <p:cNvPr id="37" name="Rectangle 36"/>
          <p:cNvSpPr/>
          <p:nvPr/>
        </p:nvSpPr>
        <p:spPr>
          <a:xfrm>
            <a:off x="4191000" y="2012752"/>
            <a:ext cx="5029200" cy="4893647"/>
          </a:xfrm>
          <a:prstGeom prst="rect">
            <a:avLst/>
          </a:prstGeom>
        </p:spPr>
        <p:txBody>
          <a:bodyPr wrap="square">
            <a:spAutoFit/>
          </a:bodyPr>
          <a:lstStyle/>
          <a:p>
            <a:pPr>
              <a:buFont typeface="Wingdings" pitchFamily="2" charset="2"/>
              <a:buChar char="§"/>
            </a:pPr>
            <a:r>
              <a:rPr lang="en-US" sz="2400" b="1" dirty="0" smtClean="0"/>
              <a:t>MS Program overview </a:t>
            </a:r>
          </a:p>
          <a:p>
            <a:r>
              <a:rPr lang="en-US" b="1" dirty="0" smtClean="0"/>
              <a:t>Semester 1 and 2 courses</a:t>
            </a:r>
          </a:p>
          <a:p>
            <a:endParaRPr lang="en-US" b="1" dirty="0" smtClean="0"/>
          </a:p>
          <a:p>
            <a:pPr>
              <a:buFont typeface="Wingdings" pitchFamily="2" charset="2"/>
              <a:buChar char="§"/>
            </a:pPr>
            <a:r>
              <a:rPr lang="en-US" sz="2400" b="1" dirty="0" smtClean="0"/>
              <a:t>General Weekly Schedule </a:t>
            </a:r>
          </a:p>
          <a:p>
            <a:r>
              <a:rPr lang="en-US" b="1" dirty="0"/>
              <a:t>E</a:t>
            </a:r>
            <a:r>
              <a:rPr lang="en-US" b="1" dirty="0" smtClean="0"/>
              <a:t>xams, labs, discussion sessions</a:t>
            </a:r>
          </a:p>
          <a:p>
            <a:endParaRPr lang="en-US" b="1" dirty="0" smtClean="0"/>
          </a:p>
          <a:p>
            <a:pPr>
              <a:buFont typeface="Wingdings" pitchFamily="2" charset="2"/>
              <a:buChar char="§"/>
            </a:pPr>
            <a:r>
              <a:rPr lang="en-US" sz="2400" b="1" dirty="0" smtClean="0"/>
              <a:t>Academic policies (see Student </a:t>
            </a:r>
            <a:r>
              <a:rPr lang="en-US" sz="2400" b="1" dirty="0" err="1" smtClean="0"/>
              <a:t>Handbbok</a:t>
            </a:r>
            <a:r>
              <a:rPr lang="en-US" sz="2400" b="1" dirty="0" smtClean="0"/>
              <a:t> as well for comprehensive policy list)</a:t>
            </a:r>
          </a:p>
          <a:p>
            <a:pPr>
              <a:buFont typeface="Wingdings" pitchFamily="2" charset="2"/>
              <a:buChar char="§"/>
            </a:pPr>
            <a:endParaRPr lang="en-US" sz="2400" b="1" dirty="0" smtClean="0"/>
          </a:p>
          <a:p>
            <a:pPr>
              <a:buFont typeface="Wingdings" pitchFamily="2" charset="2"/>
              <a:buChar char="§"/>
            </a:pPr>
            <a:r>
              <a:rPr lang="en-US" sz="2400" b="1" dirty="0" smtClean="0"/>
              <a:t>Course Syllabi</a:t>
            </a:r>
            <a:r>
              <a:rPr lang="en-US" b="1" dirty="0" smtClean="0"/>
              <a:t> </a:t>
            </a:r>
          </a:p>
          <a:p>
            <a:pPr marL="800100" lvl="1" indent="-342900">
              <a:buFont typeface="Courier New" panose="02070309020205020404" pitchFamily="49" charset="0"/>
              <a:buChar char="o"/>
            </a:pPr>
            <a:r>
              <a:rPr lang="en-US" sz="2400" b="1" dirty="0" smtClean="0"/>
              <a:t>Exam dates</a:t>
            </a:r>
          </a:p>
          <a:p>
            <a:pPr marL="800100" lvl="1" indent="-342900">
              <a:buFont typeface="Courier New" panose="02070309020205020404" pitchFamily="49" charset="0"/>
              <a:buChar char="o"/>
            </a:pPr>
            <a:r>
              <a:rPr lang="en-US" sz="2400" b="1" dirty="0" smtClean="0"/>
              <a:t>Includes Hour by Hour Course Objectives </a:t>
            </a:r>
          </a:p>
        </p:txBody>
      </p:sp>
      <p:pic>
        <p:nvPicPr>
          <p:cNvPr id="3" name="Picture 2" descr="MS2017 Middletown Course Documentation Handbook vJones [Compatibility Mode] - Word"/>
          <p:cNvPicPr>
            <a:picLocks noChangeAspect="1"/>
          </p:cNvPicPr>
          <p:nvPr/>
        </p:nvPicPr>
        <p:blipFill rotWithShape="1">
          <a:blip r:embed="rId2">
            <a:extLst>
              <a:ext uri="{28A0092B-C50C-407E-A947-70E740481C1C}">
                <a14:useLocalDpi xmlns:a14="http://schemas.microsoft.com/office/drawing/2010/main" val="0"/>
              </a:ext>
            </a:extLst>
          </a:blip>
          <a:srcRect l="31667" t="23876" r="41666" b="15168"/>
          <a:stretch/>
        </p:blipFill>
        <p:spPr>
          <a:xfrm>
            <a:off x="457200" y="1647825"/>
            <a:ext cx="3505200" cy="4600575"/>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7"/>
          <p:cNvSpPr>
            <a:spLocks noGrp="1"/>
          </p:cNvSpPr>
          <p:nvPr>
            <p:ph type="sldNum" sz="quarter" idx="12"/>
          </p:nvPr>
        </p:nvSpPr>
        <p:spPr>
          <a:xfrm>
            <a:off x="6705600" y="6492875"/>
            <a:ext cx="2133600" cy="365125"/>
          </a:xfrm>
        </p:spPr>
        <p:txBody>
          <a:bodyPr/>
          <a:lstStyle/>
          <a:p>
            <a:pPr>
              <a:defRPr/>
            </a:pPr>
            <a:fld id="{EE1343B9-1442-4BEB-A32A-9535129E58AB}" type="slidenum">
              <a:rPr lang="en-US"/>
              <a:pPr>
                <a:defRPr/>
              </a:pPr>
              <a:t>21</a:t>
            </a:fld>
            <a:endParaRPr lang="en-US" dirty="0"/>
          </a:p>
        </p:txBody>
      </p:sp>
      <p:sp>
        <p:nvSpPr>
          <p:cNvPr id="9" name="Rectangle 92"/>
          <p:cNvSpPr>
            <a:spLocks noChangeArrowheads="1"/>
          </p:cNvSpPr>
          <p:nvPr/>
        </p:nvSpPr>
        <p:spPr bwMode="auto">
          <a:xfrm>
            <a:off x="0" y="6675438"/>
            <a:ext cx="9144000" cy="215900"/>
          </a:xfrm>
          <a:prstGeom prst="rect">
            <a:avLst/>
          </a:prstGeom>
          <a:noFill/>
          <a:ln w="9525" algn="ctr">
            <a:noFill/>
            <a:miter lim="800000"/>
            <a:headEnd/>
            <a:tailEnd/>
          </a:ln>
        </p:spPr>
        <p:txBody>
          <a:bodyPr>
            <a:spAutoFit/>
          </a:bodyPr>
          <a:lstStyle/>
          <a:p>
            <a:pPr algn="ctr" fontAlgn="auto">
              <a:spcBef>
                <a:spcPts val="0"/>
              </a:spcBef>
              <a:spcAft>
                <a:spcPts val="0"/>
              </a:spcAft>
              <a:defRPr/>
            </a:pPr>
            <a:r>
              <a:rPr lang="en-US" sz="800" dirty="0">
                <a:solidFill>
                  <a:schemeClr val="tx1">
                    <a:lumMod val="95000"/>
                    <a:lumOff val="5000"/>
                  </a:schemeClr>
                </a:solidFill>
                <a:latin typeface="+mn-lt"/>
                <a:cs typeface="Arial" charset="0"/>
              </a:rPr>
              <a:t>Confidential product from Touro College of Osteopathic Medicine, </a:t>
            </a:r>
            <a:r>
              <a:rPr lang="en-US" sz="800" dirty="0">
                <a:solidFill>
                  <a:schemeClr val="tx1">
                    <a:lumMod val="95000"/>
                    <a:lumOff val="5000"/>
                  </a:schemeClr>
                </a:solidFill>
                <a:cs typeface="Arial" charset="0"/>
              </a:rPr>
              <a:t> </a:t>
            </a:r>
            <a:r>
              <a:rPr lang="en-US" sz="800" dirty="0" smtClean="0">
                <a:solidFill>
                  <a:schemeClr val="tx1">
                    <a:lumMod val="95000"/>
                    <a:lumOff val="5000"/>
                  </a:schemeClr>
                </a:solidFill>
                <a:latin typeface="+mn-lt"/>
                <a:cs typeface="Arial" charset="0"/>
              </a:rPr>
              <a:t>New </a:t>
            </a:r>
            <a:r>
              <a:rPr lang="en-US" sz="800" dirty="0">
                <a:solidFill>
                  <a:schemeClr val="tx1">
                    <a:lumMod val="95000"/>
                    <a:lumOff val="5000"/>
                  </a:schemeClr>
                </a:solidFill>
                <a:latin typeface="+mn-lt"/>
                <a:cs typeface="Arial" charset="0"/>
              </a:rPr>
              <a:t>York</a:t>
            </a:r>
          </a:p>
        </p:txBody>
      </p:sp>
      <p:sp>
        <p:nvSpPr>
          <p:cNvPr id="8" name="TextBox 7"/>
          <p:cNvSpPr txBox="1"/>
          <p:nvPr/>
        </p:nvSpPr>
        <p:spPr>
          <a:xfrm>
            <a:off x="267144" y="0"/>
            <a:ext cx="8646085" cy="2862322"/>
          </a:xfrm>
          <a:prstGeom prst="rect">
            <a:avLst/>
          </a:prstGeom>
          <a:noFill/>
        </p:spPr>
        <p:txBody>
          <a:bodyPr wrap="none" rtlCol="0">
            <a:spAutoFit/>
          </a:bodyPr>
          <a:lstStyle/>
          <a:p>
            <a:pPr algn="ctr" fontAlgn="auto">
              <a:spcBef>
                <a:spcPts val="0"/>
              </a:spcBef>
              <a:spcAft>
                <a:spcPts val="0"/>
              </a:spcAft>
              <a:defRPr/>
            </a:pPr>
            <a:r>
              <a:rPr lang="en-US" sz="3600" b="1" dirty="0" smtClean="0"/>
              <a:t>Excerpt </a:t>
            </a:r>
            <a:r>
              <a:rPr lang="en-US" sz="3600" b="1" dirty="0"/>
              <a:t>of </a:t>
            </a:r>
            <a:r>
              <a:rPr lang="en-US" sz="3600" b="1" dirty="0" smtClean="0"/>
              <a:t>Syllabus Schedule and </a:t>
            </a:r>
            <a:r>
              <a:rPr lang="en-US" sz="3600" b="1" dirty="0"/>
              <a:t>Lecture </a:t>
            </a:r>
          </a:p>
          <a:p>
            <a:pPr algn="ctr" fontAlgn="auto">
              <a:spcBef>
                <a:spcPts val="0"/>
              </a:spcBef>
              <a:spcAft>
                <a:spcPts val="0"/>
              </a:spcAft>
              <a:defRPr/>
            </a:pPr>
            <a:r>
              <a:rPr lang="en-US" sz="3600" b="1" dirty="0" smtClean="0"/>
              <a:t>Objectives from the</a:t>
            </a:r>
          </a:p>
          <a:p>
            <a:pPr algn="ctr">
              <a:defRPr/>
            </a:pPr>
            <a:r>
              <a:rPr lang="en-US" sz="3600" b="1" dirty="0"/>
              <a:t>Course Documentation Book</a:t>
            </a:r>
          </a:p>
          <a:p>
            <a:pPr algn="ctr" fontAlgn="auto">
              <a:spcBef>
                <a:spcPts val="0"/>
              </a:spcBef>
              <a:spcAft>
                <a:spcPts val="0"/>
              </a:spcAft>
              <a:defRPr/>
            </a:pPr>
            <a:endParaRPr lang="en-US" sz="3600" b="1" dirty="0"/>
          </a:p>
          <a:p>
            <a:endParaRPr lang="en-US" sz="3600" dirty="0"/>
          </a:p>
        </p:txBody>
      </p:sp>
      <p:pic>
        <p:nvPicPr>
          <p:cNvPr id="2" name="Picture 1" descr="2020 Middletown Course Documentation Handbook vJones [Compatibility Mode] - Word"/>
          <p:cNvPicPr>
            <a:picLocks noChangeAspect="1"/>
          </p:cNvPicPr>
          <p:nvPr/>
        </p:nvPicPr>
        <p:blipFill rotWithShape="1">
          <a:blip r:embed="rId2">
            <a:extLst>
              <a:ext uri="{28A0092B-C50C-407E-A947-70E740481C1C}">
                <a14:useLocalDpi xmlns:a14="http://schemas.microsoft.com/office/drawing/2010/main" val="0"/>
              </a:ext>
            </a:extLst>
          </a:blip>
          <a:srcRect l="15001" t="23875" r="14999" b="9362"/>
          <a:stretch/>
        </p:blipFill>
        <p:spPr>
          <a:xfrm>
            <a:off x="267116" y="1886176"/>
            <a:ext cx="8800684" cy="4819424"/>
          </a:xfrm>
          <a:prstGeom prst="rect">
            <a:avLst/>
          </a:prstGeom>
        </p:spPr>
      </p:pic>
      <p:sp>
        <p:nvSpPr>
          <p:cNvPr id="3" name="TextBox 2"/>
          <p:cNvSpPr txBox="1"/>
          <p:nvPr/>
        </p:nvSpPr>
        <p:spPr>
          <a:xfrm>
            <a:off x="422453" y="1611868"/>
            <a:ext cx="1406347" cy="369332"/>
          </a:xfrm>
          <a:prstGeom prst="rect">
            <a:avLst/>
          </a:prstGeom>
          <a:noFill/>
        </p:spPr>
        <p:txBody>
          <a:bodyPr wrap="none" rtlCol="0">
            <a:spAutoFit/>
          </a:bodyPr>
          <a:lstStyle/>
          <a:p>
            <a:r>
              <a:rPr lang="en-US" dirty="0" smtClean="0"/>
              <a:t>Biochemistry</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those learning objectives…</a:t>
            </a:r>
            <a:endParaRPr lang="en-US" dirty="0"/>
          </a:p>
        </p:txBody>
      </p:sp>
      <p:sp>
        <p:nvSpPr>
          <p:cNvPr id="3" name="Content Placeholder 2"/>
          <p:cNvSpPr>
            <a:spLocks noGrp="1"/>
          </p:cNvSpPr>
          <p:nvPr>
            <p:ph idx="1"/>
          </p:nvPr>
        </p:nvSpPr>
        <p:spPr/>
        <p:txBody>
          <a:bodyPr/>
          <a:lstStyle/>
          <a:p>
            <a:r>
              <a:rPr lang="en-US" dirty="0" smtClean="0"/>
              <a:t>Use the learning objectives!  They are your road map for academic success.</a:t>
            </a:r>
          </a:p>
          <a:p>
            <a:r>
              <a:rPr lang="en-US" dirty="0" smtClean="0"/>
              <a:t>Not only in your syllabus, but also within the first few slides of every one of your lectures.</a:t>
            </a:r>
          </a:p>
          <a:p>
            <a:r>
              <a:rPr lang="en-US" dirty="0" smtClean="0"/>
              <a:t>Exam questions are mapped to the learning objectives.</a:t>
            </a:r>
          </a:p>
          <a:p>
            <a:r>
              <a:rPr lang="en-US" dirty="0" smtClean="0"/>
              <a:t>More on how to use LO’s during tomorrow’s course overviews.</a:t>
            </a:r>
          </a:p>
          <a:p>
            <a:endParaRPr lang="en-US" dirty="0"/>
          </a:p>
        </p:txBody>
      </p:sp>
    </p:spTree>
    <p:extLst>
      <p:ext uri="{BB962C8B-B14F-4D97-AF65-F5344CB8AC3E}">
        <p14:creationId xmlns:p14="http://schemas.microsoft.com/office/powerpoint/2010/main" val="8132248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99425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7"/>
          <p:cNvSpPr>
            <a:spLocks noGrp="1"/>
          </p:cNvSpPr>
          <p:nvPr>
            <p:ph type="sldNum" sz="quarter" idx="12"/>
          </p:nvPr>
        </p:nvSpPr>
        <p:spPr>
          <a:xfrm>
            <a:off x="6705600" y="6492875"/>
            <a:ext cx="2133600" cy="365125"/>
          </a:xfrm>
        </p:spPr>
        <p:txBody>
          <a:bodyPr/>
          <a:lstStyle/>
          <a:p>
            <a:pPr>
              <a:defRPr/>
            </a:pPr>
            <a:fld id="{EE1343B9-1442-4BEB-A32A-9535129E58AB}" type="slidenum">
              <a:rPr lang="en-US"/>
              <a:pPr>
                <a:defRPr/>
              </a:pPr>
              <a:t>24</a:t>
            </a:fld>
            <a:endParaRPr lang="en-US" dirty="0"/>
          </a:p>
        </p:txBody>
      </p:sp>
      <p:sp>
        <p:nvSpPr>
          <p:cNvPr id="9" name="Rectangle 92"/>
          <p:cNvSpPr>
            <a:spLocks noChangeArrowheads="1"/>
          </p:cNvSpPr>
          <p:nvPr/>
        </p:nvSpPr>
        <p:spPr bwMode="auto">
          <a:xfrm>
            <a:off x="0" y="6675438"/>
            <a:ext cx="9144000" cy="215900"/>
          </a:xfrm>
          <a:prstGeom prst="rect">
            <a:avLst/>
          </a:prstGeom>
          <a:noFill/>
          <a:ln w="9525" algn="ctr">
            <a:noFill/>
            <a:miter lim="800000"/>
            <a:headEnd/>
            <a:tailEnd/>
          </a:ln>
        </p:spPr>
        <p:txBody>
          <a:bodyPr>
            <a:spAutoFit/>
          </a:bodyPr>
          <a:lstStyle/>
          <a:p>
            <a:pPr algn="ctr" fontAlgn="auto">
              <a:spcBef>
                <a:spcPts val="0"/>
              </a:spcBef>
              <a:spcAft>
                <a:spcPts val="0"/>
              </a:spcAft>
              <a:defRPr/>
            </a:pPr>
            <a:r>
              <a:rPr lang="en-US" sz="800" dirty="0">
                <a:solidFill>
                  <a:schemeClr val="tx1">
                    <a:lumMod val="95000"/>
                    <a:lumOff val="5000"/>
                  </a:schemeClr>
                </a:solidFill>
                <a:latin typeface="+mn-lt"/>
                <a:cs typeface="Arial" charset="0"/>
              </a:rPr>
              <a:t>Confidential product from Touro College of Osteopathic Medicine, </a:t>
            </a:r>
            <a:r>
              <a:rPr lang="en-US" sz="800" dirty="0">
                <a:solidFill>
                  <a:schemeClr val="tx1">
                    <a:lumMod val="95000"/>
                    <a:lumOff val="5000"/>
                  </a:schemeClr>
                </a:solidFill>
                <a:cs typeface="Arial" charset="0"/>
              </a:rPr>
              <a:t> </a:t>
            </a:r>
            <a:r>
              <a:rPr lang="en-US" sz="800" dirty="0" smtClean="0">
                <a:solidFill>
                  <a:schemeClr val="tx1">
                    <a:lumMod val="95000"/>
                    <a:lumOff val="5000"/>
                  </a:schemeClr>
                </a:solidFill>
                <a:latin typeface="+mn-lt"/>
                <a:cs typeface="Arial" charset="0"/>
              </a:rPr>
              <a:t>New </a:t>
            </a:r>
            <a:r>
              <a:rPr lang="en-US" sz="800" dirty="0">
                <a:solidFill>
                  <a:schemeClr val="tx1">
                    <a:lumMod val="95000"/>
                    <a:lumOff val="5000"/>
                  </a:schemeClr>
                </a:solidFill>
                <a:latin typeface="+mn-lt"/>
                <a:cs typeface="Arial" charset="0"/>
              </a:rPr>
              <a:t>York</a:t>
            </a:r>
          </a:p>
        </p:txBody>
      </p:sp>
      <p:sp>
        <p:nvSpPr>
          <p:cNvPr id="8" name="TextBox 7"/>
          <p:cNvSpPr txBox="1"/>
          <p:nvPr/>
        </p:nvSpPr>
        <p:spPr>
          <a:xfrm>
            <a:off x="267144" y="0"/>
            <a:ext cx="8646085" cy="2862322"/>
          </a:xfrm>
          <a:prstGeom prst="rect">
            <a:avLst/>
          </a:prstGeom>
          <a:noFill/>
        </p:spPr>
        <p:txBody>
          <a:bodyPr wrap="none" rtlCol="0">
            <a:spAutoFit/>
          </a:bodyPr>
          <a:lstStyle/>
          <a:p>
            <a:pPr algn="ctr" fontAlgn="auto">
              <a:spcBef>
                <a:spcPts val="0"/>
              </a:spcBef>
              <a:spcAft>
                <a:spcPts val="0"/>
              </a:spcAft>
              <a:defRPr/>
            </a:pPr>
            <a:r>
              <a:rPr lang="en-US" sz="3600" b="1" dirty="0" smtClean="0"/>
              <a:t>Excerpt </a:t>
            </a:r>
            <a:r>
              <a:rPr lang="en-US" sz="3600" b="1" dirty="0"/>
              <a:t>of </a:t>
            </a:r>
            <a:r>
              <a:rPr lang="en-US" sz="3600" b="1" dirty="0" smtClean="0"/>
              <a:t>Syllabus Schedule and </a:t>
            </a:r>
            <a:r>
              <a:rPr lang="en-US" sz="3600" b="1" dirty="0"/>
              <a:t>Lecture </a:t>
            </a:r>
          </a:p>
          <a:p>
            <a:pPr algn="ctr" fontAlgn="auto">
              <a:spcBef>
                <a:spcPts val="0"/>
              </a:spcBef>
              <a:spcAft>
                <a:spcPts val="0"/>
              </a:spcAft>
              <a:defRPr/>
            </a:pPr>
            <a:r>
              <a:rPr lang="en-US" sz="3600" b="1" dirty="0" smtClean="0"/>
              <a:t>Objectives from the</a:t>
            </a:r>
          </a:p>
          <a:p>
            <a:pPr algn="ctr">
              <a:defRPr/>
            </a:pPr>
            <a:r>
              <a:rPr lang="en-US" sz="3600" b="1" dirty="0"/>
              <a:t>Course Documentation Book</a:t>
            </a:r>
          </a:p>
          <a:p>
            <a:pPr algn="ctr" fontAlgn="auto">
              <a:spcBef>
                <a:spcPts val="0"/>
              </a:spcBef>
              <a:spcAft>
                <a:spcPts val="0"/>
              </a:spcAft>
              <a:defRPr/>
            </a:pPr>
            <a:endParaRPr lang="en-US" sz="3600" b="1" dirty="0"/>
          </a:p>
          <a:p>
            <a:endParaRPr lang="en-US" sz="3600" dirty="0"/>
          </a:p>
        </p:txBody>
      </p:sp>
      <p:pic>
        <p:nvPicPr>
          <p:cNvPr id="2" name="Picture 1" descr="2020 Middletown Course Documentation Handbook vJones [Compatibility Mode] - Word"/>
          <p:cNvPicPr>
            <a:picLocks noChangeAspect="1"/>
          </p:cNvPicPr>
          <p:nvPr/>
        </p:nvPicPr>
        <p:blipFill rotWithShape="1">
          <a:blip r:embed="rId2">
            <a:extLst>
              <a:ext uri="{28A0092B-C50C-407E-A947-70E740481C1C}">
                <a14:useLocalDpi xmlns:a14="http://schemas.microsoft.com/office/drawing/2010/main" val="0"/>
              </a:ext>
            </a:extLst>
          </a:blip>
          <a:srcRect l="15001" t="23875" r="14999" b="9362"/>
          <a:stretch/>
        </p:blipFill>
        <p:spPr>
          <a:xfrm>
            <a:off x="267116" y="1886176"/>
            <a:ext cx="8800684" cy="4819424"/>
          </a:xfrm>
          <a:prstGeom prst="rect">
            <a:avLst/>
          </a:prstGeom>
        </p:spPr>
      </p:pic>
      <p:sp>
        <p:nvSpPr>
          <p:cNvPr id="3" name="TextBox 2"/>
          <p:cNvSpPr txBox="1"/>
          <p:nvPr/>
        </p:nvSpPr>
        <p:spPr>
          <a:xfrm>
            <a:off x="422453" y="1611868"/>
            <a:ext cx="1406347" cy="369332"/>
          </a:xfrm>
          <a:prstGeom prst="rect">
            <a:avLst/>
          </a:prstGeom>
          <a:noFill/>
        </p:spPr>
        <p:txBody>
          <a:bodyPr wrap="none" rtlCol="0">
            <a:spAutoFit/>
          </a:bodyPr>
          <a:lstStyle/>
          <a:p>
            <a:r>
              <a:rPr lang="en-US" dirty="0" smtClean="0"/>
              <a:t>Biochemistry</a:t>
            </a:r>
            <a:endParaRPr lang="en-US" dirty="0"/>
          </a:p>
        </p:txBody>
      </p:sp>
    </p:spTree>
    <p:extLst>
      <p:ext uri="{BB962C8B-B14F-4D97-AF65-F5344CB8AC3E}">
        <p14:creationId xmlns:p14="http://schemas.microsoft.com/office/powerpoint/2010/main" val="34813676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Now what?</a:t>
            </a:r>
            <a:endParaRPr lang="en-US" dirty="0"/>
          </a:p>
        </p:txBody>
      </p:sp>
      <p:sp>
        <p:nvSpPr>
          <p:cNvPr id="3" name="Content Placeholder 2"/>
          <p:cNvSpPr>
            <a:spLocks noGrp="1"/>
          </p:cNvSpPr>
          <p:nvPr>
            <p:ph idx="1"/>
          </p:nvPr>
        </p:nvSpPr>
        <p:spPr/>
        <p:txBody>
          <a:bodyPr/>
          <a:lstStyle/>
          <a:p>
            <a:r>
              <a:rPr lang="en-US" dirty="0" smtClean="0"/>
              <a:t>It’s time to find the video, required reading, or posted assignment.</a:t>
            </a:r>
          </a:p>
          <a:p>
            <a:r>
              <a:rPr lang="en-US" dirty="0" smtClean="0"/>
              <a:t>Log in to Blackboard with your Touro One ID and password.</a:t>
            </a:r>
            <a:endParaRPr lang="en-US" dirty="0"/>
          </a:p>
        </p:txBody>
      </p:sp>
    </p:spTree>
    <p:extLst>
      <p:ext uri="{BB962C8B-B14F-4D97-AF65-F5344CB8AC3E}">
        <p14:creationId xmlns:p14="http://schemas.microsoft.com/office/powerpoint/2010/main" val="932621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6711"/>
          <a:stretch/>
        </p:blipFill>
        <p:spPr>
          <a:xfrm>
            <a:off x="0" y="-76200"/>
            <a:ext cx="9119868" cy="6858000"/>
          </a:xfrm>
        </p:spPr>
      </p:pic>
      <p:cxnSp>
        <p:nvCxnSpPr>
          <p:cNvPr id="9" name="Straight Arrow Connector 8"/>
          <p:cNvCxnSpPr/>
          <p:nvPr/>
        </p:nvCxnSpPr>
        <p:spPr>
          <a:xfrm flipH="1">
            <a:off x="4102734" y="5105400"/>
            <a:ext cx="914400" cy="838200"/>
          </a:xfrm>
          <a:prstGeom prst="straightConnector1">
            <a:avLst/>
          </a:prstGeom>
          <a:ln w="7302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76954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7380"/>
          <a:stretch/>
        </p:blipFill>
        <p:spPr>
          <a:xfrm>
            <a:off x="1" y="0"/>
            <a:ext cx="9144000" cy="6858000"/>
          </a:xfrm>
        </p:spPr>
      </p:pic>
      <p:cxnSp>
        <p:nvCxnSpPr>
          <p:cNvPr id="5" name="Straight Arrow Connector 4"/>
          <p:cNvCxnSpPr/>
          <p:nvPr/>
        </p:nvCxnSpPr>
        <p:spPr>
          <a:xfrm flipH="1">
            <a:off x="838200" y="1524000"/>
            <a:ext cx="914400" cy="838200"/>
          </a:xfrm>
          <a:prstGeom prst="straightConnector1">
            <a:avLst/>
          </a:prstGeom>
          <a:ln w="7302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48363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9143999" cy="6858000"/>
          </a:xfrm>
        </p:spPr>
      </p:pic>
      <p:cxnSp>
        <p:nvCxnSpPr>
          <p:cNvPr id="5" name="Straight Arrow Connector 4"/>
          <p:cNvCxnSpPr/>
          <p:nvPr/>
        </p:nvCxnSpPr>
        <p:spPr>
          <a:xfrm flipH="1">
            <a:off x="5562600" y="3505200"/>
            <a:ext cx="914400" cy="838200"/>
          </a:xfrm>
          <a:prstGeom prst="straightConnector1">
            <a:avLst/>
          </a:prstGeom>
          <a:ln w="7302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9410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6711"/>
          <a:stretch/>
        </p:blipFill>
        <p:spPr>
          <a:xfrm>
            <a:off x="0" y="-76200"/>
            <a:ext cx="9119868" cy="6858000"/>
          </a:xfrm>
        </p:spPr>
      </p:pic>
    </p:spTree>
    <p:extLst>
      <p:ext uri="{BB962C8B-B14F-4D97-AF65-F5344CB8AC3E}">
        <p14:creationId xmlns:p14="http://schemas.microsoft.com/office/powerpoint/2010/main" val="36436893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dirty="0" smtClean="0"/>
              <a:t>Lets talk about…</a:t>
            </a:r>
          </a:p>
        </p:txBody>
      </p:sp>
      <p:sp>
        <p:nvSpPr>
          <p:cNvPr id="3075" name="Content Placeholder 2"/>
          <p:cNvSpPr>
            <a:spLocks noGrp="1"/>
          </p:cNvSpPr>
          <p:nvPr>
            <p:ph idx="1"/>
          </p:nvPr>
        </p:nvSpPr>
        <p:spPr>
          <a:xfrm>
            <a:off x="457200" y="1371600"/>
            <a:ext cx="8229600" cy="4525963"/>
          </a:xfrm>
        </p:spPr>
        <p:txBody>
          <a:bodyPr>
            <a:normAutofit/>
          </a:bodyPr>
          <a:lstStyle/>
          <a:p>
            <a:r>
              <a:rPr lang="en-US" altLang="en-US" dirty="0" smtClean="0"/>
              <a:t>MS </a:t>
            </a:r>
            <a:r>
              <a:rPr lang="en-US" altLang="en-US" dirty="0" smtClean="0"/>
              <a:t>Curriculum, weekly schedule</a:t>
            </a:r>
            <a:endParaRPr lang="en-US" altLang="en-US" dirty="0"/>
          </a:p>
          <a:p>
            <a:r>
              <a:rPr lang="en-US" altLang="en-US" dirty="0" smtClean="0"/>
              <a:t>Flipped classroom </a:t>
            </a:r>
          </a:p>
          <a:p>
            <a:r>
              <a:rPr lang="en-US" altLang="en-US" dirty="0" err="1" smtClean="0"/>
              <a:t>iClicker</a:t>
            </a:r>
            <a:r>
              <a:rPr lang="en-US" altLang="en-US" dirty="0" smtClean="0"/>
              <a:t> policies</a:t>
            </a:r>
          </a:p>
          <a:p>
            <a:r>
              <a:rPr lang="en-US" altLang="en-US" dirty="0" smtClean="0"/>
              <a:t>Using the course syllabus to be prepared</a:t>
            </a:r>
          </a:p>
          <a:p>
            <a:r>
              <a:rPr lang="en-US" altLang="en-US" dirty="0" smtClean="0"/>
              <a:t>Accessing videos and lecture slide sets</a:t>
            </a:r>
          </a:p>
          <a:p>
            <a:r>
              <a:rPr lang="en-US" altLang="en-US" dirty="0" smtClean="0"/>
              <a:t>Interactive sessions and </a:t>
            </a:r>
            <a:r>
              <a:rPr lang="en-US" altLang="en-US" dirty="0" err="1" smtClean="0"/>
              <a:t>Iclicker</a:t>
            </a:r>
            <a:r>
              <a:rPr lang="en-US" altLang="en-US" dirty="0" smtClean="0"/>
              <a:t> Policies</a:t>
            </a:r>
          </a:p>
          <a:p>
            <a:r>
              <a:rPr lang="en-US" altLang="en-US" dirty="0" smtClean="0"/>
              <a:t>Policy points on schedules</a:t>
            </a:r>
          </a:p>
        </p:txBody>
      </p:sp>
    </p:spTree>
    <p:extLst>
      <p:ext uri="{BB962C8B-B14F-4D97-AF65-F5344CB8AC3E}">
        <p14:creationId xmlns:p14="http://schemas.microsoft.com/office/powerpoint/2010/main" val="11834080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6494"/>
          <a:stretch/>
        </p:blipFill>
        <p:spPr>
          <a:xfrm>
            <a:off x="152400" y="0"/>
            <a:ext cx="8915400" cy="6858554"/>
          </a:xfrm>
        </p:spPr>
      </p:pic>
      <p:cxnSp>
        <p:nvCxnSpPr>
          <p:cNvPr id="5" name="Straight Arrow Connector 4"/>
          <p:cNvCxnSpPr/>
          <p:nvPr/>
        </p:nvCxnSpPr>
        <p:spPr>
          <a:xfrm flipH="1">
            <a:off x="7315200" y="3276600"/>
            <a:ext cx="914400" cy="838200"/>
          </a:xfrm>
          <a:prstGeom prst="straightConnector1">
            <a:avLst/>
          </a:prstGeom>
          <a:ln w="7302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83586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6750"/>
          <a:stretch/>
        </p:blipFill>
        <p:spPr>
          <a:xfrm>
            <a:off x="152400" y="152400"/>
            <a:ext cx="8915399" cy="6477000"/>
          </a:xfrm>
        </p:spPr>
      </p:pic>
      <p:cxnSp>
        <p:nvCxnSpPr>
          <p:cNvPr id="5" name="Straight Arrow Connector 4"/>
          <p:cNvCxnSpPr/>
          <p:nvPr/>
        </p:nvCxnSpPr>
        <p:spPr>
          <a:xfrm flipH="1">
            <a:off x="4876800" y="3390900"/>
            <a:ext cx="914400" cy="838200"/>
          </a:xfrm>
          <a:prstGeom prst="straightConnector1">
            <a:avLst/>
          </a:prstGeom>
          <a:ln w="7302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12687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7"/>
          <p:cNvSpPr>
            <a:spLocks noGrp="1"/>
          </p:cNvSpPr>
          <p:nvPr>
            <p:ph type="sldNum" sz="quarter" idx="12"/>
          </p:nvPr>
        </p:nvSpPr>
        <p:spPr>
          <a:xfrm>
            <a:off x="6705600" y="6492875"/>
            <a:ext cx="2133600" cy="365125"/>
          </a:xfrm>
        </p:spPr>
        <p:txBody>
          <a:bodyPr/>
          <a:lstStyle/>
          <a:p>
            <a:pPr>
              <a:defRPr/>
            </a:pPr>
            <a:fld id="{EE1343B9-1442-4BEB-A32A-9535129E58AB}" type="slidenum">
              <a:rPr lang="en-US"/>
              <a:pPr>
                <a:defRPr/>
              </a:pPr>
              <a:t>32</a:t>
            </a:fld>
            <a:endParaRPr lang="en-US" dirty="0"/>
          </a:p>
        </p:txBody>
      </p:sp>
      <p:sp>
        <p:nvSpPr>
          <p:cNvPr id="9" name="Rectangle 92"/>
          <p:cNvSpPr>
            <a:spLocks noChangeArrowheads="1"/>
          </p:cNvSpPr>
          <p:nvPr/>
        </p:nvSpPr>
        <p:spPr bwMode="auto">
          <a:xfrm>
            <a:off x="0" y="6675438"/>
            <a:ext cx="9144000" cy="215900"/>
          </a:xfrm>
          <a:prstGeom prst="rect">
            <a:avLst/>
          </a:prstGeom>
          <a:noFill/>
          <a:ln w="9525" algn="ctr">
            <a:noFill/>
            <a:miter lim="800000"/>
            <a:headEnd/>
            <a:tailEnd/>
          </a:ln>
        </p:spPr>
        <p:txBody>
          <a:bodyPr>
            <a:spAutoFit/>
          </a:bodyPr>
          <a:lstStyle/>
          <a:p>
            <a:pPr algn="ctr" fontAlgn="auto">
              <a:spcBef>
                <a:spcPts val="0"/>
              </a:spcBef>
              <a:spcAft>
                <a:spcPts val="0"/>
              </a:spcAft>
              <a:defRPr/>
            </a:pPr>
            <a:r>
              <a:rPr lang="en-US" sz="800" dirty="0">
                <a:solidFill>
                  <a:schemeClr val="tx1">
                    <a:lumMod val="95000"/>
                    <a:lumOff val="5000"/>
                  </a:schemeClr>
                </a:solidFill>
                <a:latin typeface="+mn-lt"/>
                <a:cs typeface="Arial" charset="0"/>
              </a:rPr>
              <a:t>Confidential product from Touro College of Osteopathic Medicine, </a:t>
            </a:r>
            <a:r>
              <a:rPr lang="en-US" sz="800" dirty="0">
                <a:solidFill>
                  <a:schemeClr val="tx1">
                    <a:lumMod val="95000"/>
                    <a:lumOff val="5000"/>
                  </a:schemeClr>
                </a:solidFill>
                <a:cs typeface="Arial" charset="0"/>
              </a:rPr>
              <a:t> </a:t>
            </a:r>
            <a:r>
              <a:rPr lang="en-US" sz="800" dirty="0" smtClean="0">
                <a:solidFill>
                  <a:schemeClr val="tx1">
                    <a:lumMod val="95000"/>
                    <a:lumOff val="5000"/>
                  </a:schemeClr>
                </a:solidFill>
                <a:latin typeface="+mn-lt"/>
                <a:cs typeface="Arial" charset="0"/>
              </a:rPr>
              <a:t>New </a:t>
            </a:r>
            <a:r>
              <a:rPr lang="en-US" sz="800" dirty="0">
                <a:solidFill>
                  <a:schemeClr val="tx1">
                    <a:lumMod val="95000"/>
                    <a:lumOff val="5000"/>
                  </a:schemeClr>
                </a:solidFill>
                <a:latin typeface="+mn-lt"/>
                <a:cs typeface="Arial" charset="0"/>
              </a:rPr>
              <a:t>York</a:t>
            </a:r>
          </a:p>
        </p:txBody>
      </p:sp>
      <p:sp>
        <p:nvSpPr>
          <p:cNvPr id="8" name="TextBox 7"/>
          <p:cNvSpPr txBox="1"/>
          <p:nvPr/>
        </p:nvSpPr>
        <p:spPr>
          <a:xfrm>
            <a:off x="1408969" y="303074"/>
            <a:ext cx="6362447" cy="1754326"/>
          </a:xfrm>
          <a:prstGeom prst="rect">
            <a:avLst/>
          </a:prstGeom>
          <a:noFill/>
        </p:spPr>
        <p:txBody>
          <a:bodyPr wrap="none" rtlCol="0">
            <a:spAutoFit/>
          </a:bodyPr>
          <a:lstStyle/>
          <a:p>
            <a:pPr algn="ctr" fontAlgn="auto">
              <a:spcBef>
                <a:spcPts val="0"/>
              </a:spcBef>
              <a:spcAft>
                <a:spcPts val="0"/>
              </a:spcAft>
              <a:defRPr/>
            </a:pPr>
            <a:r>
              <a:rPr lang="en-US" sz="3600" b="1" dirty="0" smtClean="0"/>
              <a:t>The syllabus.  You have to use it.</a:t>
            </a:r>
            <a:endParaRPr lang="en-US" sz="3600" b="1" dirty="0"/>
          </a:p>
          <a:p>
            <a:pPr algn="ctr" fontAlgn="auto">
              <a:spcBef>
                <a:spcPts val="0"/>
              </a:spcBef>
              <a:spcAft>
                <a:spcPts val="0"/>
              </a:spcAft>
              <a:defRPr/>
            </a:pPr>
            <a:endParaRPr lang="en-US" sz="3600" b="1" dirty="0"/>
          </a:p>
          <a:p>
            <a:endParaRPr lang="en-US" sz="3600" dirty="0"/>
          </a:p>
        </p:txBody>
      </p:sp>
      <p:pic>
        <p:nvPicPr>
          <p:cNvPr id="2" name="Picture 1" descr="2020 Middletown Course Documentation Handbook vJones [Compatibility Mode] - Word"/>
          <p:cNvPicPr>
            <a:picLocks noChangeAspect="1"/>
          </p:cNvPicPr>
          <p:nvPr/>
        </p:nvPicPr>
        <p:blipFill rotWithShape="1">
          <a:blip r:embed="rId2">
            <a:extLst>
              <a:ext uri="{28A0092B-C50C-407E-A947-70E740481C1C}">
                <a14:useLocalDpi xmlns:a14="http://schemas.microsoft.com/office/drawing/2010/main" val="0"/>
              </a:ext>
            </a:extLst>
          </a:blip>
          <a:srcRect l="15001" t="23875" r="14999" b="9362"/>
          <a:stretch/>
        </p:blipFill>
        <p:spPr>
          <a:xfrm>
            <a:off x="267116" y="1886176"/>
            <a:ext cx="8800684" cy="4819424"/>
          </a:xfrm>
          <a:prstGeom prst="rect">
            <a:avLst/>
          </a:prstGeom>
        </p:spPr>
      </p:pic>
      <p:sp>
        <p:nvSpPr>
          <p:cNvPr id="3" name="TextBox 2"/>
          <p:cNvSpPr txBox="1"/>
          <p:nvPr/>
        </p:nvSpPr>
        <p:spPr>
          <a:xfrm>
            <a:off x="422453" y="1611868"/>
            <a:ext cx="1406347" cy="369332"/>
          </a:xfrm>
          <a:prstGeom prst="rect">
            <a:avLst/>
          </a:prstGeom>
          <a:noFill/>
        </p:spPr>
        <p:txBody>
          <a:bodyPr wrap="none" rtlCol="0">
            <a:spAutoFit/>
          </a:bodyPr>
          <a:lstStyle/>
          <a:p>
            <a:r>
              <a:rPr lang="en-US" dirty="0" smtClean="0"/>
              <a:t>Biochemistry</a:t>
            </a:r>
            <a:endParaRPr lang="en-US" dirty="0"/>
          </a:p>
        </p:txBody>
      </p:sp>
    </p:spTree>
    <p:extLst>
      <p:ext uri="{BB962C8B-B14F-4D97-AF65-F5344CB8AC3E}">
        <p14:creationId xmlns:p14="http://schemas.microsoft.com/office/powerpoint/2010/main" val="4129158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1"/>
          <p:cNvSpPr txBox="1">
            <a:spLocks/>
          </p:cNvSpPr>
          <p:nvPr/>
        </p:nvSpPr>
        <p:spPr>
          <a:xfrm>
            <a:off x="0" y="0"/>
            <a:ext cx="9144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Aft>
                <a:spcPts val="0"/>
              </a:spcAft>
              <a:defRPr/>
            </a:pPr>
            <a:r>
              <a:rPr lang="en-US" sz="3600" b="1" dirty="0">
                <a:solidFill>
                  <a:srgbClr val="FFFFFF"/>
                </a:solidFill>
                <a:latin typeface="+mj-lt"/>
                <a:ea typeface="+mj-ea"/>
                <a:cs typeface="+mj-cs"/>
              </a:rPr>
              <a:t>The Flipped Classroom Curriculum at </a:t>
            </a:r>
            <a:r>
              <a:rPr lang="en-US" sz="3600" b="1" dirty="0" smtClean="0">
                <a:solidFill>
                  <a:srgbClr val="FFFFFF"/>
                </a:solidFill>
                <a:latin typeface="+mj-lt"/>
                <a:ea typeface="+mj-ea"/>
                <a:cs typeface="+mj-cs"/>
              </a:rPr>
              <a:t>TouroCOM-the three pillars</a:t>
            </a:r>
            <a:endParaRPr lang="en-US" sz="3600" b="1" dirty="0">
              <a:solidFill>
                <a:srgbClr val="FFFFFF"/>
              </a:solidFill>
              <a:latin typeface="+mj-lt"/>
              <a:ea typeface="+mj-ea"/>
              <a:cs typeface="+mj-cs"/>
            </a:endParaRPr>
          </a:p>
        </p:txBody>
      </p:sp>
      <p:graphicFrame>
        <p:nvGraphicFramePr>
          <p:cNvPr id="2" name="Diagram 1"/>
          <p:cNvGraphicFramePr/>
          <p:nvPr/>
        </p:nvGraphicFramePr>
        <p:xfrm>
          <a:off x="152400" y="1397000"/>
          <a:ext cx="8839200" cy="523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22369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921603"/>
            <a:ext cx="9144000" cy="830997"/>
          </a:xfrm>
          <a:prstGeom prst="rect">
            <a:avLst/>
          </a:prstGeom>
        </p:spPr>
        <p:txBody>
          <a:bodyPr wrap="square">
            <a:spAutoFit/>
          </a:bodyPr>
          <a:lstStyle/>
          <a:p>
            <a:r>
              <a:rPr lang="en-US" sz="2400" b="1" i="1" dirty="0" smtClean="0"/>
              <a:t>Dynamic Classroom Experiences that Emphasize Application of Key Principles from the assigned lectures. </a:t>
            </a:r>
            <a:endParaRPr lang="en-US" sz="2400" b="1" dirty="0"/>
          </a:p>
        </p:txBody>
      </p:sp>
      <p:sp>
        <p:nvSpPr>
          <p:cNvPr id="8" name="TextBox 7"/>
          <p:cNvSpPr txBox="1"/>
          <p:nvPr/>
        </p:nvSpPr>
        <p:spPr>
          <a:xfrm>
            <a:off x="457200" y="5105400"/>
            <a:ext cx="7848600" cy="830997"/>
          </a:xfrm>
          <a:prstGeom prst="rect">
            <a:avLst/>
          </a:prstGeom>
          <a:noFill/>
        </p:spPr>
        <p:txBody>
          <a:bodyPr wrap="square" rtlCol="0">
            <a:spAutoFit/>
          </a:bodyPr>
          <a:lstStyle/>
          <a:p>
            <a:pPr marL="342900" indent="-342900">
              <a:buFont typeface="Arial" panose="020B0604020202020204" pitchFamily="34" charset="0"/>
              <a:buChar char="•"/>
            </a:pPr>
            <a:r>
              <a:rPr lang="en-US" sz="2400" b="1" dirty="0" smtClean="0"/>
              <a:t>Each question is followed by a professor led discussion on </a:t>
            </a:r>
          </a:p>
          <a:p>
            <a:r>
              <a:rPr lang="en-US" sz="2400" b="1" dirty="0" smtClean="0"/>
              <a:t>any topic with student confusion or difficulty</a:t>
            </a:r>
            <a:endParaRPr lang="en-US" sz="2400" b="1" dirty="0"/>
          </a:p>
        </p:txBody>
      </p:sp>
      <p:sp>
        <p:nvSpPr>
          <p:cNvPr id="11" name="Rectangle 10"/>
          <p:cNvSpPr/>
          <p:nvPr/>
        </p:nvSpPr>
        <p:spPr>
          <a:xfrm>
            <a:off x="380604" y="3810000"/>
            <a:ext cx="8829148" cy="830997"/>
          </a:xfrm>
          <a:prstGeom prst="rect">
            <a:avLst/>
          </a:prstGeom>
        </p:spPr>
        <p:txBody>
          <a:bodyPr wrap="none">
            <a:spAutoFit/>
          </a:bodyPr>
          <a:lstStyle/>
          <a:p>
            <a:pPr marL="457200" indent="-457200">
              <a:buFont typeface="Arial" pitchFamily="34" charset="0"/>
              <a:buChar char="•"/>
            </a:pPr>
            <a:r>
              <a:rPr lang="en-US" sz="2400" b="1" dirty="0" smtClean="0"/>
              <a:t>Discussion questions are more clinically complex questions </a:t>
            </a:r>
          </a:p>
          <a:p>
            <a:r>
              <a:rPr lang="en-US" sz="2400" b="1" dirty="0" smtClean="0"/>
              <a:t>based upon patient presentations.  Group effort to answer correctly.</a:t>
            </a:r>
            <a:endParaRPr lang="en-US" sz="2400" b="1" dirty="0"/>
          </a:p>
        </p:txBody>
      </p:sp>
      <p:sp>
        <p:nvSpPr>
          <p:cNvPr id="16" name="Rectangle 15"/>
          <p:cNvSpPr/>
          <p:nvPr/>
        </p:nvSpPr>
        <p:spPr>
          <a:xfrm>
            <a:off x="380604" y="2667000"/>
            <a:ext cx="8077596" cy="1200329"/>
          </a:xfrm>
          <a:prstGeom prst="rect">
            <a:avLst/>
          </a:prstGeom>
        </p:spPr>
        <p:txBody>
          <a:bodyPr wrap="none">
            <a:spAutoFit/>
          </a:bodyPr>
          <a:lstStyle/>
          <a:p>
            <a:pPr marL="457200" indent="-457200">
              <a:buFont typeface="Arial" pitchFamily="34" charset="0"/>
              <a:buChar char="•"/>
            </a:pPr>
            <a:r>
              <a:rPr lang="en-US" sz="2400" b="1" dirty="0" smtClean="0"/>
              <a:t>Small group session may start with brief content review or</a:t>
            </a:r>
          </a:p>
          <a:p>
            <a:pPr marL="457200" indent="-457200"/>
            <a:r>
              <a:rPr lang="en-US" sz="2400" b="1" dirty="0" smtClean="0"/>
              <a:t>lightning question round that quiz students on the basics </a:t>
            </a:r>
          </a:p>
          <a:p>
            <a:pPr marL="457200" indent="-457200"/>
            <a:r>
              <a:rPr lang="en-US" sz="2400" b="1" dirty="0" smtClean="0"/>
              <a:t>(individual responses usually graded).</a:t>
            </a:r>
            <a:endParaRPr lang="en-US" sz="2400" b="1" dirty="0"/>
          </a:p>
        </p:txBody>
      </p:sp>
      <p:sp>
        <p:nvSpPr>
          <p:cNvPr id="17" name="Title 1"/>
          <p:cNvSpPr txBox="1">
            <a:spLocks/>
          </p:cNvSpPr>
          <p:nvPr/>
        </p:nvSpPr>
        <p:spPr>
          <a:xfrm>
            <a:off x="0" y="0"/>
            <a:ext cx="9144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Aft>
                <a:spcPts val="0"/>
              </a:spcAft>
              <a:defRPr/>
            </a:pPr>
            <a:r>
              <a:rPr lang="en-US" sz="3600" b="1" dirty="0" smtClean="0">
                <a:solidFill>
                  <a:srgbClr val="FFFFFF"/>
                </a:solidFill>
                <a:latin typeface="+mj-lt"/>
                <a:ea typeface="+mj-ea"/>
                <a:cs typeface="+mj-cs"/>
              </a:rPr>
              <a:t>The Flipped Classroom Model at TouroCOM</a:t>
            </a:r>
            <a:endParaRPr lang="en-US" sz="3600" b="1" dirty="0">
              <a:solidFill>
                <a:srgbClr val="FFFFFF"/>
              </a:solidFill>
              <a:latin typeface="+mj-lt"/>
              <a:ea typeface="+mj-ea"/>
              <a:cs typeface="+mj-cs"/>
            </a:endParaRPr>
          </a:p>
          <a:p>
            <a:pPr algn="ctr" fontAlgn="auto">
              <a:lnSpc>
                <a:spcPct val="90000"/>
              </a:lnSpc>
              <a:spcAft>
                <a:spcPts val="0"/>
              </a:spcAft>
              <a:defRPr/>
            </a:pPr>
            <a:r>
              <a:rPr lang="en-US" sz="3600" b="1" i="1" dirty="0" smtClean="0">
                <a:solidFill>
                  <a:schemeClr val="tx1"/>
                </a:solidFill>
                <a:latin typeface="+mj-lt"/>
                <a:ea typeface="+mj-ea"/>
                <a:cs typeface="+mj-cs"/>
              </a:rPr>
              <a:t>Interactive Classroom Experiences</a:t>
            </a:r>
            <a:endParaRPr lang="en-US" sz="3600" b="1" i="1" dirty="0">
              <a:solidFill>
                <a:schemeClr val="tx1"/>
              </a:solidFill>
              <a:latin typeface="+mj-lt"/>
              <a:ea typeface="+mj-ea"/>
              <a:cs typeface="+mj-cs"/>
            </a:endParaRPr>
          </a:p>
        </p:txBody>
      </p:sp>
      <p:sp>
        <p:nvSpPr>
          <p:cNvPr id="15" name="Rectangle 14"/>
          <p:cNvSpPr/>
          <p:nvPr/>
        </p:nvSpPr>
        <p:spPr>
          <a:xfrm>
            <a:off x="381000" y="1905000"/>
            <a:ext cx="8661217" cy="830997"/>
          </a:xfrm>
          <a:prstGeom prst="rect">
            <a:avLst/>
          </a:prstGeom>
        </p:spPr>
        <p:txBody>
          <a:bodyPr wrap="none">
            <a:spAutoFit/>
          </a:bodyPr>
          <a:lstStyle/>
          <a:p>
            <a:pPr marL="457200" indent="-457200">
              <a:buFont typeface="Arial" pitchFamily="34" charset="0"/>
              <a:buChar char="•"/>
            </a:pPr>
            <a:r>
              <a:rPr lang="en-US" sz="2400" b="1" dirty="0" smtClean="0"/>
              <a:t>Different courses structure and run their interactive sessions in</a:t>
            </a:r>
          </a:p>
          <a:p>
            <a:r>
              <a:rPr lang="en-US" sz="2400" b="1" dirty="0"/>
              <a:t>d</a:t>
            </a:r>
            <a:r>
              <a:rPr lang="en-US" sz="2400" b="1" dirty="0" smtClean="0"/>
              <a:t>ifferent ways.  Course overviews!</a:t>
            </a:r>
            <a:endParaRPr lang="en-US" sz="2400" b="1" dirty="0"/>
          </a:p>
        </p:txBody>
      </p:sp>
      <p:sp>
        <p:nvSpPr>
          <p:cNvPr id="18" name="Rectangle 17"/>
          <p:cNvSpPr/>
          <p:nvPr/>
        </p:nvSpPr>
        <p:spPr>
          <a:xfrm>
            <a:off x="381000" y="4572000"/>
            <a:ext cx="7580217" cy="461665"/>
          </a:xfrm>
          <a:prstGeom prst="rect">
            <a:avLst/>
          </a:prstGeom>
        </p:spPr>
        <p:txBody>
          <a:bodyPr wrap="none">
            <a:spAutoFit/>
          </a:bodyPr>
          <a:lstStyle/>
          <a:p>
            <a:r>
              <a:rPr lang="en-US" sz="2400" b="1" dirty="0" smtClean="0"/>
              <a:t>Response given following small group discussion is graded</a:t>
            </a:r>
            <a:endParaRPr lang="en-US" sz="2400" b="1" dirty="0"/>
          </a:p>
        </p:txBody>
      </p:sp>
      <p:sp>
        <p:nvSpPr>
          <p:cNvPr id="25" name="TextBox 24"/>
          <p:cNvSpPr txBox="1"/>
          <p:nvPr/>
        </p:nvSpPr>
        <p:spPr>
          <a:xfrm>
            <a:off x="457200" y="5874603"/>
            <a:ext cx="7848600" cy="830997"/>
          </a:xfrm>
          <a:prstGeom prst="rect">
            <a:avLst/>
          </a:prstGeom>
          <a:noFill/>
        </p:spPr>
        <p:txBody>
          <a:bodyPr wrap="square" rtlCol="0">
            <a:spAutoFit/>
          </a:bodyPr>
          <a:lstStyle/>
          <a:p>
            <a:pPr marL="342900" indent="-342900">
              <a:buFont typeface="Arial" panose="020B0604020202020204" pitchFamily="34" charset="0"/>
              <a:buChar char="•"/>
            </a:pPr>
            <a:r>
              <a:rPr lang="en-US" sz="2400" b="1" dirty="0" smtClean="0"/>
              <a:t>Refer to course syllabus for grade breakdown, </a:t>
            </a:r>
          </a:p>
          <a:p>
            <a:r>
              <a:rPr lang="en-US" sz="2400" b="1" dirty="0"/>
              <a:t>m</a:t>
            </a:r>
            <a:r>
              <a:rPr lang="en-US" sz="2400" b="1" dirty="0" smtClean="0"/>
              <a:t>ost courses clicker grade accounts for 10% final grade</a:t>
            </a:r>
            <a:endParaRPr lang="en-US" sz="2400"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rmAutofit fontScale="90000"/>
          </a:bodyPr>
          <a:lstStyle/>
          <a:p>
            <a:r>
              <a:rPr lang="en-US" dirty="0" smtClean="0"/>
              <a:t>Important </a:t>
            </a:r>
            <a:r>
              <a:rPr lang="en-US" dirty="0" err="1" smtClean="0"/>
              <a:t>iClicker</a:t>
            </a:r>
            <a:r>
              <a:rPr lang="en-US" dirty="0" smtClean="0"/>
              <a:t> Policy Points</a:t>
            </a:r>
            <a:br>
              <a:rPr lang="en-US" dirty="0" smtClean="0"/>
            </a:br>
            <a:r>
              <a:rPr lang="en-US" dirty="0" smtClean="0"/>
              <a:t>(</a:t>
            </a:r>
            <a:r>
              <a:rPr lang="en-US" dirty="0" err="1" smtClean="0"/>
              <a:t>iClicker</a:t>
            </a:r>
            <a:r>
              <a:rPr lang="en-US" dirty="0" smtClean="0"/>
              <a:t> policy can be found in your Course DOC Book) </a:t>
            </a:r>
            <a:endParaRPr lang="en-US" dirty="0"/>
          </a:p>
        </p:txBody>
      </p:sp>
      <p:sp>
        <p:nvSpPr>
          <p:cNvPr id="5" name="Content Placeholder 2"/>
          <p:cNvSpPr>
            <a:spLocks noGrp="1"/>
          </p:cNvSpPr>
          <p:nvPr>
            <p:ph idx="1"/>
          </p:nvPr>
        </p:nvSpPr>
        <p:spPr>
          <a:xfrm>
            <a:off x="228600" y="1676400"/>
            <a:ext cx="8686800" cy="5257800"/>
          </a:xfrm>
        </p:spPr>
        <p:txBody>
          <a:bodyPr>
            <a:normAutofit fontScale="77500" lnSpcReduction="20000"/>
          </a:bodyPr>
          <a:lstStyle/>
          <a:p>
            <a:r>
              <a:rPr lang="en-US" dirty="0" smtClean="0"/>
              <a:t>Some of your courses/labs are split into A and B discussion (lab) groups.  You will not receive credit for attending the alternative groups.</a:t>
            </a:r>
          </a:p>
          <a:p>
            <a:r>
              <a:rPr lang="en-US" dirty="0" smtClean="0"/>
              <a:t>Attendance is required to receive credit for participating in </a:t>
            </a:r>
            <a:r>
              <a:rPr lang="en-US" dirty="0" err="1" smtClean="0"/>
              <a:t>iClicker</a:t>
            </a:r>
            <a:r>
              <a:rPr lang="en-US" dirty="0" smtClean="0"/>
              <a:t> sessions.</a:t>
            </a:r>
          </a:p>
          <a:p>
            <a:r>
              <a:rPr lang="en-US" dirty="0" smtClean="0"/>
              <a:t>No </a:t>
            </a:r>
            <a:r>
              <a:rPr lang="en-US" dirty="0" err="1" smtClean="0"/>
              <a:t>iClicker</a:t>
            </a:r>
            <a:r>
              <a:rPr lang="en-US" dirty="0" smtClean="0"/>
              <a:t>, no points.  A functioning clicker is your responsibility.  Case closed.</a:t>
            </a:r>
          </a:p>
          <a:p>
            <a:r>
              <a:rPr lang="en-US" dirty="0" smtClean="0"/>
              <a:t>The following arguments will not work:</a:t>
            </a:r>
          </a:p>
          <a:p>
            <a:pPr lvl="1"/>
            <a:r>
              <a:rPr lang="en-US" dirty="0" smtClean="0"/>
              <a:t>“My batteries died, here are my answer choices” (as the student hands the faculty members a piece of paper). </a:t>
            </a:r>
          </a:p>
          <a:p>
            <a:pPr lvl="1"/>
            <a:r>
              <a:rPr lang="en-US" dirty="0" smtClean="0"/>
              <a:t>My </a:t>
            </a:r>
            <a:r>
              <a:rPr lang="en-US" dirty="0" err="1" smtClean="0"/>
              <a:t>iClicker</a:t>
            </a:r>
            <a:r>
              <a:rPr lang="en-US" dirty="0" smtClean="0"/>
              <a:t> stopped working for some reason...here are my choices.   </a:t>
            </a:r>
          </a:p>
          <a:p>
            <a:pPr lvl="1"/>
            <a:r>
              <a:rPr lang="en-US" dirty="0" smtClean="0"/>
              <a:t>I chose C, but I it recorded B.</a:t>
            </a:r>
          </a:p>
          <a:p>
            <a:r>
              <a:rPr lang="en-US" dirty="0" smtClean="0"/>
              <a:t>An unexcused absence from a discussion/interactive session will be counted as a missed session and will result in a grade of zero for that session.</a:t>
            </a:r>
          </a:p>
          <a:p>
            <a:endParaRPr lang="en-US" b="1" dirty="0" smtClean="0"/>
          </a:p>
          <a:p>
            <a:endParaRPr lang="en-US" dirty="0" smtClean="0"/>
          </a:p>
          <a:p>
            <a:endParaRPr lang="en-US" dirty="0"/>
          </a:p>
        </p:txBody>
      </p:sp>
    </p:spTree>
    <p:extLst>
      <p:ext uri="{BB962C8B-B14F-4D97-AF65-F5344CB8AC3E}">
        <p14:creationId xmlns:p14="http://schemas.microsoft.com/office/powerpoint/2010/main" val="13890857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rmAutofit fontScale="90000"/>
          </a:bodyPr>
          <a:lstStyle/>
          <a:p>
            <a:r>
              <a:rPr lang="en-US" dirty="0" smtClean="0"/>
              <a:t>Important </a:t>
            </a:r>
            <a:r>
              <a:rPr lang="en-US" dirty="0" err="1" smtClean="0"/>
              <a:t>iClicker</a:t>
            </a:r>
            <a:r>
              <a:rPr lang="en-US" dirty="0" smtClean="0"/>
              <a:t> Policy Points</a:t>
            </a:r>
            <a:br>
              <a:rPr lang="en-US" dirty="0" smtClean="0"/>
            </a:br>
            <a:r>
              <a:rPr lang="en-US" dirty="0" smtClean="0"/>
              <a:t>(</a:t>
            </a:r>
            <a:r>
              <a:rPr lang="en-US" dirty="0" err="1" smtClean="0"/>
              <a:t>iClicker</a:t>
            </a:r>
            <a:r>
              <a:rPr lang="en-US" dirty="0" smtClean="0"/>
              <a:t> policy can be found in your Course DOC Book) </a:t>
            </a:r>
            <a:endParaRPr lang="en-US" dirty="0"/>
          </a:p>
        </p:txBody>
      </p:sp>
      <p:sp>
        <p:nvSpPr>
          <p:cNvPr id="5" name="Content Placeholder 2"/>
          <p:cNvSpPr>
            <a:spLocks noGrp="1"/>
          </p:cNvSpPr>
          <p:nvPr>
            <p:ph idx="1"/>
          </p:nvPr>
        </p:nvSpPr>
        <p:spPr>
          <a:xfrm>
            <a:off x="228600" y="1676400"/>
            <a:ext cx="8686800" cy="5257800"/>
          </a:xfrm>
        </p:spPr>
        <p:txBody>
          <a:bodyPr>
            <a:normAutofit/>
          </a:bodyPr>
          <a:lstStyle/>
          <a:p>
            <a:r>
              <a:rPr lang="en-US" dirty="0" smtClean="0"/>
              <a:t>Excused absences are only granted by the Dean of Student Affairs.  Don’t ask faculty.</a:t>
            </a:r>
          </a:p>
          <a:p>
            <a:r>
              <a:rPr lang="en-US" dirty="0" smtClean="0"/>
              <a:t>Inappropriate use of </a:t>
            </a:r>
            <a:r>
              <a:rPr lang="en-US" dirty="0" err="1" smtClean="0"/>
              <a:t>iClickers</a:t>
            </a:r>
            <a:r>
              <a:rPr lang="en-US" dirty="0" smtClean="0"/>
              <a:t> is a violation of the student honor code and will result in everyone involved being reported to the Dean of Student Affairs.</a:t>
            </a:r>
          </a:p>
          <a:p>
            <a:r>
              <a:rPr lang="en-US" dirty="0" smtClean="0"/>
              <a:t>This includes giving your clicker to someone else to click for you.  Don’t do it.  This is the one and only warning.  </a:t>
            </a:r>
          </a:p>
          <a:p>
            <a:endParaRPr lang="en-US" b="1" dirty="0" smtClean="0"/>
          </a:p>
          <a:p>
            <a:endParaRPr lang="en-US" dirty="0" smtClean="0"/>
          </a:p>
          <a:p>
            <a:endParaRPr lang="en-US" dirty="0"/>
          </a:p>
        </p:txBody>
      </p:sp>
    </p:spTree>
    <p:extLst>
      <p:ext uri="{BB962C8B-B14F-4D97-AF65-F5344CB8AC3E}">
        <p14:creationId xmlns:p14="http://schemas.microsoft.com/office/powerpoint/2010/main" val="12701837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rmAutofit fontScale="90000"/>
          </a:bodyPr>
          <a:lstStyle/>
          <a:p>
            <a:r>
              <a:rPr lang="en-US" dirty="0" smtClean="0"/>
              <a:t>Important </a:t>
            </a:r>
            <a:r>
              <a:rPr lang="en-US" dirty="0" err="1" smtClean="0"/>
              <a:t>iClicker</a:t>
            </a:r>
            <a:r>
              <a:rPr lang="en-US" dirty="0" smtClean="0"/>
              <a:t> Policy Points</a:t>
            </a:r>
            <a:br>
              <a:rPr lang="en-US" dirty="0" smtClean="0"/>
            </a:br>
            <a:r>
              <a:rPr lang="en-US" dirty="0" smtClean="0"/>
              <a:t>(</a:t>
            </a:r>
            <a:r>
              <a:rPr lang="en-US" dirty="0" err="1" smtClean="0"/>
              <a:t>iClicker</a:t>
            </a:r>
            <a:r>
              <a:rPr lang="en-US" dirty="0" smtClean="0"/>
              <a:t> policy can be found in your Course DOC Book) </a:t>
            </a:r>
            <a:endParaRPr lang="en-US" dirty="0"/>
          </a:p>
        </p:txBody>
      </p:sp>
      <p:sp>
        <p:nvSpPr>
          <p:cNvPr id="5" name="Content Placeholder 2"/>
          <p:cNvSpPr>
            <a:spLocks noGrp="1"/>
          </p:cNvSpPr>
          <p:nvPr>
            <p:ph idx="1"/>
          </p:nvPr>
        </p:nvSpPr>
        <p:spPr>
          <a:xfrm>
            <a:off x="228600" y="1676400"/>
            <a:ext cx="8686800" cy="5257800"/>
          </a:xfrm>
        </p:spPr>
        <p:txBody>
          <a:bodyPr>
            <a:normAutofit fontScale="85000" lnSpcReduction="10000"/>
          </a:bodyPr>
          <a:lstStyle/>
          <a:p>
            <a:r>
              <a:rPr lang="en-US" b="1" dirty="0" err="1" smtClean="0"/>
              <a:t>iClicker</a:t>
            </a:r>
            <a:r>
              <a:rPr lang="en-US" b="1" dirty="0" smtClean="0"/>
              <a:t> </a:t>
            </a:r>
            <a:r>
              <a:rPr lang="en-US" b="1" dirty="0"/>
              <a:t>Grading</a:t>
            </a:r>
          </a:p>
          <a:p>
            <a:r>
              <a:rPr lang="en-US" dirty="0" err="1" smtClean="0"/>
              <a:t>iClicker</a:t>
            </a:r>
            <a:r>
              <a:rPr lang="en-US" dirty="0" smtClean="0"/>
              <a:t> </a:t>
            </a:r>
            <a:r>
              <a:rPr lang="en-US" dirty="0"/>
              <a:t>grades are calculated based upon the percentage of questions answered correctly over the entire semester. </a:t>
            </a:r>
            <a:endParaRPr lang="en-US" dirty="0" smtClean="0"/>
          </a:p>
          <a:p>
            <a:r>
              <a:rPr lang="en-US" dirty="0" smtClean="0"/>
              <a:t>A </a:t>
            </a:r>
            <a:r>
              <a:rPr lang="en-US" dirty="0"/>
              <a:t>student may miss one session during the semester, during which an average number of questions are asked, without penalty.  Sessions that a student has an excused absence for will not be counted. </a:t>
            </a:r>
          </a:p>
          <a:p>
            <a:r>
              <a:rPr lang="en-US" dirty="0"/>
              <a:t>Some teaching laboratories’ also use </a:t>
            </a:r>
            <a:r>
              <a:rPr lang="en-US" dirty="0" err="1"/>
              <a:t>iClickers</a:t>
            </a:r>
            <a:r>
              <a:rPr lang="en-US" dirty="0"/>
              <a:t> for interactive sessions. These lab sessions may be graded, however, no lab clicker grades are dropped.  </a:t>
            </a:r>
            <a:endParaRPr lang="en-US" dirty="0" smtClean="0"/>
          </a:p>
          <a:p>
            <a:r>
              <a:rPr lang="en-US" dirty="0" smtClean="0"/>
              <a:t>Similarly</a:t>
            </a:r>
            <a:r>
              <a:rPr lang="en-US" dirty="0"/>
              <a:t>, there is no dropped </a:t>
            </a:r>
            <a:r>
              <a:rPr lang="en-US" dirty="0" err="1"/>
              <a:t>iClicker</a:t>
            </a:r>
            <a:r>
              <a:rPr lang="en-US" dirty="0"/>
              <a:t> grades in course where the </a:t>
            </a:r>
            <a:r>
              <a:rPr lang="en-US" dirty="0" err="1"/>
              <a:t>iClicker</a:t>
            </a:r>
            <a:r>
              <a:rPr lang="en-US" dirty="0"/>
              <a:t> is used specifically for attendance purposes.  </a:t>
            </a:r>
          </a:p>
          <a:p>
            <a:endParaRPr lang="en-US" dirty="0" smtClean="0"/>
          </a:p>
          <a:p>
            <a:endParaRPr lang="en-US" b="1" dirty="0" smtClean="0"/>
          </a:p>
          <a:p>
            <a:endParaRPr lang="en-US" dirty="0" smtClean="0"/>
          </a:p>
          <a:p>
            <a:endParaRPr lang="en-US" dirty="0"/>
          </a:p>
        </p:txBody>
      </p:sp>
    </p:spTree>
    <p:extLst>
      <p:ext uri="{BB962C8B-B14F-4D97-AF65-F5344CB8AC3E}">
        <p14:creationId xmlns:p14="http://schemas.microsoft.com/office/powerpoint/2010/main" val="37363238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0" y="228600"/>
            <a:ext cx="8991600" cy="1143000"/>
          </a:xfrm>
        </p:spPr>
        <p:txBody>
          <a:bodyPr>
            <a:normAutofit fontScale="90000"/>
          </a:bodyPr>
          <a:lstStyle/>
          <a:p>
            <a:r>
              <a:rPr lang="en-US" altLang="en-US" dirty="0" smtClean="0"/>
              <a:t>Who to speak with if you have questions or concerns about the course?</a:t>
            </a:r>
          </a:p>
        </p:txBody>
      </p:sp>
      <p:sp>
        <p:nvSpPr>
          <p:cNvPr id="3075" name="Content Placeholder 2"/>
          <p:cNvSpPr>
            <a:spLocks noGrp="1"/>
          </p:cNvSpPr>
          <p:nvPr>
            <p:ph idx="1"/>
          </p:nvPr>
        </p:nvSpPr>
        <p:spPr>
          <a:xfrm>
            <a:off x="457200" y="1905000"/>
            <a:ext cx="8229600" cy="4525963"/>
          </a:xfrm>
        </p:spPr>
        <p:txBody>
          <a:bodyPr>
            <a:normAutofit/>
          </a:bodyPr>
          <a:lstStyle/>
          <a:p>
            <a:pPr marL="514350" indent="-514350">
              <a:buFont typeface="+mj-lt"/>
              <a:buAutoNum type="arabicPeriod"/>
            </a:pPr>
            <a:r>
              <a:rPr lang="en-US" altLang="en-US" dirty="0" smtClean="0"/>
              <a:t>The Course Director!  He or she wants to hear from you.</a:t>
            </a:r>
          </a:p>
          <a:p>
            <a:pPr marL="514350" indent="-514350">
              <a:buFont typeface="+mj-lt"/>
              <a:buAutoNum type="arabicPeriod"/>
            </a:pPr>
            <a:r>
              <a:rPr lang="en-US" altLang="en-US" dirty="0" smtClean="0"/>
              <a:t>Your course/class representatives</a:t>
            </a:r>
          </a:p>
          <a:p>
            <a:pPr marL="0" lvl="1" indent="0">
              <a:buNone/>
            </a:pPr>
            <a:r>
              <a:rPr lang="en-US" altLang="en-US" dirty="0" smtClean="0"/>
              <a:t>	Established </a:t>
            </a:r>
            <a:r>
              <a:rPr lang="en-US" altLang="en-US" dirty="0"/>
              <a:t>with the help of the SGA, these </a:t>
            </a:r>
            <a:r>
              <a:rPr lang="en-US" altLang="en-US" dirty="0" smtClean="0"/>
              <a:t>	students </a:t>
            </a:r>
            <a:r>
              <a:rPr lang="en-US" altLang="en-US" dirty="0"/>
              <a:t>will regularly report back to the Course </a:t>
            </a:r>
            <a:r>
              <a:rPr lang="en-US" altLang="en-US" dirty="0" smtClean="0"/>
              <a:t>	Director.</a:t>
            </a:r>
          </a:p>
          <a:p>
            <a:pPr marL="514350" indent="-514350">
              <a:buFont typeface="+mj-lt"/>
              <a:buAutoNum type="arabicPeriod"/>
            </a:pPr>
            <a:r>
              <a:rPr lang="en-US" altLang="en-US" dirty="0" smtClean="0"/>
              <a:t>The </a:t>
            </a:r>
            <a:r>
              <a:rPr lang="en-US" altLang="en-US" dirty="0"/>
              <a:t>Department </a:t>
            </a:r>
            <a:r>
              <a:rPr lang="en-US" altLang="en-US" dirty="0" smtClean="0"/>
              <a:t>Chair</a:t>
            </a:r>
          </a:p>
          <a:p>
            <a:pPr marL="514350" indent="-514350">
              <a:buFont typeface="+mj-lt"/>
              <a:buAutoNum type="arabicPeriod"/>
            </a:pPr>
            <a:r>
              <a:rPr lang="en-US" altLang="en-US" dirty="0" smtClean="0"/>
              <a:t>Program Director, Assistant Director</a:t>
            </a:r>
            <a:endParaRPr lang="en-US" altLang="en-US" dirty="0"/>
          </a:p>
          <a:p>
            <a:pPr marL="0" indent="0">
              <a:buNone/>
            </a:pPr>
            <a:endParaRPr lang="en-US" altLang="en-US" dirty="0" smtClean="0"/>
          </a:p>
        </p:txBody>
      </p:sp>
    </p:spTree>
    <p:extLst>
      <p:ext uri="{BB962C8B-B14F-4D97-AF65-F5344CB8AC3E}">
        <p14:creationId xmlns:p14="http://schemas.microsoft.com/office/powerpoint/2010/main" val="21552539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Some policy points:</a:t>
            </a:r>
            <a:endParaRPr lang="en-US" dirty="0"/>
          </a:p>
        </p:txBody>
      </p:sp>
      <p:sp>
        <p:nvSpPr>
          <p:cNvPr id="3" name="Content Placeholder 2"/>
          <p:cNvSpPr>
            <a:spLocks noGrp="1"/>
          </p:cNvSpPr>
          <p:nvPr>
            <p:ph idx="1"/>
          </p:nvPr>
        </p:nvSpPr>
        <p:spPr>
          <a:xfrm>
            <a:off x="304800" y="1219199"/>
            <a:ext cx="8534400" cy="4525963"/>
          </a:xfrm>
        </p:spPr>
        <p:txBody>
          <a:bodyPr>
            <a:normAutofit lnSpcReduction="10000"/>
          </a:bodyPr>
          <a:lstStyle/>
          <a:p>
            <a:r>
              <a:rPr lang="en-US" dirty="0" smtClean="0"/>
              <a:t>The weekly schedule is set by the TouroCOM Middletown Curriculum Committee (in which faculty, students and administration participate) and is the result of many hours of consideration.</a:t>
            </a:r>
          </a:p>
          <a:p>
            <a:r>
              <a:rPr lang="en-US" dirty="0" smtClean="0"/>
              <a:t>Once set the schedule does not change as it involves the schedules of many full time and adjunct faculty, room assignments, and movement of students.</a:t>
            </a:r>
          </a:p>
          <a:p>
            <a:pPr marL="0" indent="0">
              <a:buNone/>
            </a:pPr>
            <a:r>
              <a:rPr lang="en-US" dirty="0" smtClean="0"/>
              <a:t>  </a:t>
            </a:r>
          </a:p>
        </p:txBody>
      </p:sp>
    </p:spTree>
    <p:extLst>
      <p:ext uri="{BB962C8B-B14F-4D97-AF65-F5344CB8AC3E}">
        <p14:creationId xmlns:p14="http://schemas.microsoft.com/office/powerpoint/2010/main" val="35593053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nvPr>
        </p:nvGraphicFramePr>
        <p:xfrm>
          <a:off x="685800" y="228604"/>
          <a:ext cx="7467600" cy="6400795"/>
        </p:xfrm>
        <a:graphic>
          <a:graphicData uri="http://schemas.openxmlformats.org/drawingml/2006/table">
            <a:tbl>
              <a:tblPr>
                <a:tableStyleId>{5C22544A-7EE6-4342-B048-85BDC9FD1C3A}</a:tableStyleId>
              </a:tblPr>
              <a:tblGrid>
                <a:gridCol w="4316887">
                  <a:extLst>
                    <a:ext uri="{9D8B030D-6E8A-4147-A177-3AD203B41FA5}">
                      <a16:colId xmlns:a16="http://schemas.microsoft.com/office/drawing/2014/main" val="20000"/>
                    </a:ext>
                  </a:extLst>
                </a:gridCol>
                <a:gridCol w="1902703">
                  <a:extLst>
                    <a:ext uri="{9D8B030D-6E8A-4147-A177-3AD203B41FA5}">
                      <a16:colId xmlns:a16="http://schemas.microsoft.com/office/drawing/2014/main" val="20001"/>
                    </a:ext>
                  </a:extLst>
                </a:gridCol>
                <a:gridCol w="1248010">
                  <a:extLst>
                    <a:ext uri="{9D8B030D-6E8A-4147-A177-3AD203B41FA5}">
                      <a16:colId xmlns:a16="http://schemas.microsoft.com/office/drawing/2014/main" val="20002"/>
                    </a:ext>
                  </a:extLst>
                </a:gridCol>
              </a:tblGrid>
              <a:tr h="556073">
                <a:tc gridSpan="3">
                  <a:txBody>
                    <a:bodyPr/>
                    <a:lstStyle/>
                    <a:p>
                      <a:pPr algn="ctr" fontAlgn="b"/>
                      <a:r>
                        <a:rPr lang="en-US" sz="2000" u="none" strike="noStrike">
                          <a:effectLst/>
                        </a:rPr>
                        <a:t>Masters Program - 1st semester</a:t>
                      </a:r>
                      <a:endParaRPr lang="en-US" sz="2000" b="0" i="0" u="none" strike="noStrike">
                        <a:solidFill>
                          <a:srgbClr val="000000"/>
                        </a:solidFill>
                        <a:effectLst/>
                        <a:latin typeface="Calibri"/>
                      </a:endParaRPr>
                    </a:p>
                  </a:txBody>
                  <a:tcPr marL="4787" marR="4787" marT="4787"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11097">
                <a:tc>
                  <a:txBody>
                    <a:bodyPr/>
                    <a:lstStyle/>
                    <a:p>
                      <a:pPr algn="ctr" fontAlgn="ctr"/>
                      <a:r>
                        <a:rPr lang="en-US" sz="1100" u="none" strike="noStrike">
                          <a:effectLst/>
                        </a:rPr>
                        <a:t>Courses</a:t>
                      </a:r>
                      <a:endParaRPr lang="en-US" sz="1100" b="0" i="0" u="none" strike="noStrike">
                        <a:solidFill>
                          <a:srgbClr val="000000"/>
                        </a:solidFill>
                        <a:effectLst/>
                        <a:latin typeface="Calibri"/>
                      </a:endParaRPr>
                    </a:p>
                  </a:txBody>
                  <a:tcPr marL="4787" marR="4787" marT="4787" marB="0" anchor="ctr"/>
                </a:tc>
                <a:tc>
                  <a:txBody>
                    <a:bodyPr/>
                    <a:lstStyle/>
                    <a:p>
                      <a:pPr algn="ctr" fontAlgn="ctr"/>
                      <a:r>
                        <a:rPr lang="en-US" sz="1100" u="none" strike="noStrike">
                          <a:effectLst/>
                        </a:rPr>
                        <a:t>Course Number</a:t>
                      </a:r>
                      <a:endParaRPr lang="en-US" sz="1100" b="0" i="0" u="none" strike="noStrike">
                        <a:solidFill>
                          <a:srgbClr val="000000"/>
                        </a:solidFill>
                        <a:effectLst/>
                        <a:latin typeface="Calibri"/>
                      </a:endParaRPr>
                    </a:p>
                  </a:txBody>
                  <a:tcPr marL="4787" marR="4787" marT="4787" marB="0" anchor="ctr"/>
                </a:tc>
                <a:tc>
                  <a:txBody>
                    <a:bodyPr/>
                    <a:lstStyle/>
                    <a:p>
                      <a:pPr algn="ctr" fontAlgn="ctr"/>
                      <a:r>
                        <a:rPr lang="en-US" sz="1100" u="none" strike="noStrike">
                          <a:effectLst/>
                        </a:rPr>
                        <a:t>Credits</a:t>
                      </a:r>
                      <a:endParaRPr lang="en-US" sz="1100" b="0" i="0" u="none" strike="noStrike">
                        <a:solidFill>
                          <a:srgbClr val="000000"/>
                        </a:solidFill>
                        <a:effectLst/>
                        <a:latin typeface="Calibri"/>
                      </a:endParaRPr>
                    </a:p>
                  </a:txBody>
                  <a:tcPr marL="4787" marR="4787" marT="4787" marB="0" anchor="ctr"/>
                </a:tc>
                <a:extLst>
                  <a:ext uri="{0D108BD9-81ED-4DB2-BD59-A6C34878D82A}">
                    <a16:rowId xmlns:a16="http://schemas.microsoft.com/office/drawing/2014/main" val="10001"/>
                  </a:ext>
                </a:extLst>
              </a:tr>
              <a:tr h="311097">
                <a:tc>
                  <a:txBody>
                    <a:bodyPr/>
                    <a:lstStyle/>
                    <a:p>
                      <a:pPr algn="l" fontAlgn="ctr"/>
                      <a:r>
                        <a:rPr lang="en-US" sz="1100" u="none" strike="noStrike">
                          <a:effectLst/>
                        </a:rPr>
                        <a:t>Clinical Anatomy and Embryology I</a:t>
                      </a:r>
                      <a:endParaRPr lang="en-US" sz="1100" b="1" i="0" u="none" strike="noStrike">
                        <a:solidFill>
                          <a:srgbClr val="000000"/>
                        </a:solidFill>
                        <a:effectLst/>
                        <a:latin typeface="Calibri"/>
                      </a:endParaRPr>
                    </a:p>
                  </a:txBody>
                  <a:tcPr marL="4787" marR="4787" marT="4787" marB="0" anchor="ctr"/>
                </a:tc>
                <a:tc>
                  <a:txBody>
                    <a:bodyPr/>
                    <a:lstStyle/>
                    <a:p>
                      <a:pPr algn="ctr" fontAlgn="ctr"/>
                      <a:r>
                        <a:rPr lang="en-US" sz="1100" u="none" strike="noStrike">
                          <a:effectLst/>
                        </a:rPr>
                        <a:t>CBE 530</a:t>
                      </a:r>
                      <a:endParaRPr lang="en-US" sz="1100" b="0" i="0" u="none" strike="noStrike">
                        <a:solidFill>
                          <a:srgbClr val="000000"/>
                        </a:solidFill>
                        <a:effectLst/>
                        <a:latin typeface="Calibri"/>
                      </a:endParaRPr>
                    </a:p>
                  </a:txBody>
                  <a:tcPr marL="4787" marR="4787" marT="4787" marB="0" anchor="ctr"/>
                </a:tc>
                <a:tc>
                  <a:txBody>
                    <a:bodyPr/>
                    <a:lstStyle/>
                    <a:p>
                      <a:pPr algn="ctr" fontAlgn="ctr"/>
                      <a:r>
                        <a:rPr lang="en-US" sz="1100" u="none" strike="noStrike">
                          <a:effectLst/>
                        </a:rPr>
                        <a:t>7</a:t>
                      </a:r>
                      <a:endParaRPr lang="en-US" sz="1100" b="0" i="0" u="none" strike="noStrike">
                        <a:solidFill>
                          <a:srgbClr val="000000"/>
                        </a:solidFill>
                        <a:effectLst/>
                        <a:latin typeface="Calibri"/>
                      </a:endParaRPr>
                    </a:p>
                  </a:txBody>
                  <a:tcPr marL="4787" marR="4787" marT="4787" marB="0" anchor="ctr"/>
                </a:tc>
                <a:extLst>
                  <a:ext uri="{0D108BD9-81ED-4DB2-BD59-A6C34878D82A}">
                    <a16:rowId xmlns:a16="http://schemas.microsoft.com/office/drawing/2014/main" val="10002"/>
                  </a:ext>
                </a:extLst>
              </a:tr>
              <a:tr h="311097">
                <a:tc>
                  <a:txBody>
                    <a:bodyPr/>
                    <a:lstStyle/>
                    <a:p>
                      <a:pPr algn="l" fontAlgn="ctr"/>
                      <a:r>
                        <a:rPr lang="en-US" sz="1100" u="none" strike="noStrike">
                          <a:effectLst/>
                        </a:rPr>
                        <a:t>Biochemistry I</a:t>
                      </a:r>
                      <a:endParaRPr lang="en-US" sz="1100" b="1" i="0" u="none" strike="noStrike">
                        <a:solidFill>
                          <a:srgbClr val="000000"/>
                        </a:solidFill>
                        <a:effectLst/>
                        <a:latin typeface="Calibri"/>
                      </a:endParaRPr>
                    </a:p>
                  </a:txBody>
                  <a:tcPr marL="4787" marR="4787" marT="4787" marB="0" anchor="ctr"/>
                </a:tc>
                <a:tc>
                  <a:txBody>
                    <a:bodyPr/>
                    <a:lstStyle/>
                    <a:p>
                      <a:pPr algn="ctr" fontAlgn="ctr"/>
                      <a:r>
                        <a:rPr lang="en-US" sz="1100" u="none" strike="noStrike">
                          <a:effectLst/>
                        </a:rPr>
                        <a:t>CBE 500</a:t>
                      </a:r>
                      <a:endParaRPr lang="en-US" sz="1100" b="0" i="0" u="none" strike="noStrike">
                        <a:solidFill>
                          <a:srgbClr val="000000"/>
                        </a:solidFill>
                        <a:effectLst/>
                        <a:latin typeface="Calibri"/>
                      </a:endParaRPr>
                    </a:p>
                  </a:txBody>
                  <a:tcPr marL="4787" marR="4787" marT="4787" marB="0" anchor="ctr"/>
                </a:tc>
                <a:tc>
                  <a:txBody>
                    <a:bodyPr/>
                    <a:lstStyle/>
                    <a:p>
                      <a:pPr algn="ctr" fontAlgn="ctr"/>
                      <a:r>
                        <a:rPr lang="en-US" sz="1100" u="none" strike="noStrike">
                          <a:effectLst/>
                        </a:rPr>
                        <a:t>4</a:t>
                      </a:r>
                      <a:endParaRPr lang="en-US" sz="1100" b="0" i="0" u="none" strike="noStrike">
                        <a:solidFill>
                          <a:srgbClr val="000000"/>
                        </a:solidFill>
                        <a:effectLst/>
                        <a:latin typeface="Calibri"/>
                      </a:endParaRPr>
                    </a:p>
                  </a:txBody>
                  <a:tcPr marL="4787" marR="4787" marT="4787" marB="0" anchor="ctr"/>
                </a:tc>
                <a:extLst>
                  <a:ext uri="{0D108BD9-81ED-4DB2-BD59-A6C34878D82A}">
                    <a16:rowId xmlns:a16="http://schemas.microsoft.com/office/drawing/2014/main" val="10003"/>
                  </a:ext>
                </a:extLst>
              </a:tr>
              <a:tr h="311097">
                <a:tc>
                  <a:txBody>
                    <a:bodyPr/>
                    <a:lstStyle/>
                    <a:p>
                      <a:pPr algn="l" fontAlgn="ctr"/>
                      <a:r>
                        <a:rPr lang="en-US" sz="1100" u="none" strike="noStrike">
                          <a:effectLst/>
                        </a:rPr>
                        <a:t>Physiology I</a:t>
                      </a:r>
                      <a:endParaRPr lang="en-US" sz="1100" b="1" i="0" u="none" strike="noStrike">
                        <a:solidFill>
                          <a:srgbClr val="000000"/>
                        </a:solidFill>
                        <a:effectLst/>
                        <a:latin typeface="Calibri"/>
                      </a:endParaRPr>
                    </a:p>
                  </a:txBody>
                  <a:tcPr marL="4787" marR="4787" marT="4787" marB="0" anchor="ctr"/>
                </a:tc>
                <a:tc>
                  <a:txBody>
                    <a:bodyPr/>
                    <a:lstStyle/>
                    <a:p>
                      <a:pPr algn="ctr" fontAlgn="ctr"/>
                      <a:r>
                        <a:rPr lang="en-US" sz="1100" u="none" strike="noStrike">
                          <a:effectLst/>
                        </a:rPr>
                        <a:t>CBE 550</a:t>
                      </a:r>
                      <a:endParaRPr lang="en-US" sz="1100" b="0" i="0" u="none" strike="noStrike">
                        <a:solidFill>
                          <a:srgbClr val="000000"/>
                        </a:solidFill>
                        <a:effectLst/>
                        <a:latin typeface="Calibri"/>
                      </a:endParaRPr>
                    </a:p>
                  </a:txBody>
                  <a:tcPr marL="4787" marR="4787" marT="4787" marB="0" anchor="ctr"/>
                </a:tc>
                <a:tc>
                  <a:txBody>
                    <a:bodyPr/>
                    <a:lstStyle/>
                    <a:p>
                      <a:pPr algn="ctr" fontAlgn="ctr"/>
                      <a:r>
                        <a:rPr lang="en-US" sz="1100" u="none" strike="noStrike">
                          <a:effectLst/>
                        </a:rPr>
                        <a:t>4</a:t>
                      </a:r>
                      <a:endParaRPr lang="en-US" sz="1100" b="0" i="0" u="none" strike="noStrike">
                        <a:solidFill>
                          <a:srgbClr val="000000"/>
                        </a:solidFill>
                        <a:effectLst/>
                        <a:latin typeface="Calibri"/>
                      </a:endParaRPr>
                    </a:p>
                  </a:txBody>
                  <a:tcPr marL="4787" marR="4787" marT="4787" marB="0" anchor="ctr"/>
                </a:tc>
                <a:extLst>
                  <a:ext uri="{0D108BD9-81ED-4DB2-BD59-A6C34878D82A}">
                    <a16:rowId xmlns:a16="http://schemas.microsoft.com/office/drawing/2014/main" val="10004"/>
                  </a:ext>
                </a:extLst>
              </a:tr>
              <a:tr h="311097">
                <a:tc>
                  <a:txBody>
                    <a:bodyPr/>
                    <a:lstStyle/>
                    <a:p>
                      <a:pPr algn="l" fontAlgn="ctr"/>
                      <a:r>
                        <a:rPr lang="en-US" sz="1100" u="none" strike="noStrike">
                          <a:effectLst/>
                        </a:rPr>
                        <a:t>Histology I/Cell Biology I</a:t>
                      </a:r>
                      <a:endParaRPr lang="en-US" sz="1100" b="1" i="0" u="none" strike="noStrike">
                        <a:solidFill>
                          <a:srgbClr val="000000"/>
                        </a:solidFill>
                        <a:effectLst/>
                        <a:latin typeface="Calibri"/>
                      </a:endParaRPr>
                    </a:p>
                  </a:txBody>
                  <a:tcPr marL="4787" marR="4787" marT="4787" marB="0" anchor="ctr"/>
                </a:tc>
                <a:tc>
                  <a:txBody>
                    <a:bodyPr/>
                    <a:lstStyle/>
                    <a:p>
                      <a:pPr algn="ctr" fontAlgn="ctr"/>
                      <a:r>
                        <a:rPr lang="en-US" sz="1100" u="none" strike="noStrike">
                          <a:effectLst/>
                        </a:rPr>
                        <a:t>CBE 510</a:t>
                      </a:r>
                      <a:endParaRPr lang="en-US" sz="1100" b="0" i="0" u="none" strike="noStrike">
                        <a:solidFill>
                          <a:srgbClr val="000000"/>
                        </a:solidFill>
                        <a:effectLst/>
                        <a:latin typeface="Calibri"/>
                      </a:endParaRPr>
                    </a:p>
                  </a:txBody>
                  <a:tcPr marL="4787" marR="4787" marT="4787" marB="0" anchor="ctr"/>
                </a:tc>
                <a:tc>
                  <a:txBody>
                    <a:bodyPr/>
                    <a:lstStyle/>
                    <a:p>
                      <a:pPr algn="ctr" fontAlgn="ctr"/>
                      <a:r>
                        <a:rPr lang="en-US" sz="1100" u="none" strike="noStrike">
                          <a:effectLst/>
                        </a:rPr>
                        <a:t>5</a:t>
                      </a:r>
                      <a:endParaRPr lang="en-US" sz="1100" b="0" i="0" u="none" strike="noStrike">
                        <a:solidFill>
                          <a:srgbClr val="000000"/>
                        </a:solidFill>
                        <a:effectLst/>
                        <a:latin typeface="Calibri"/>
                      </a:endParaRPr>
                    </a:p>
                  </a:txBody>
                  <a:tcPr marL="4787" marR="4787" marT="4787" marB="0" anchor="ctr"/>
                </a:tc>
                <a:extLst>
                  <a:ext uri="{0D108BD9-81ED-4DB2-BD59-A6C34878D82A}">
                    <a16:rowId xmlns:a16="http://schemas.microsoft.com/office/drawing/2014/main" val="10005"/>
                  </a:ext>
                </a:extLst>
              </a:tr>
              <a:tr h="311097">
                <a:tc>
                  <a:txBody>
                    <a:bodyPr/>
                    <a:lstStyle/>
                    <a:p>
                      <a:pPr algn="l" fontAlgn="ctr"/>
                      <a:r>
                        <a:rPr lang="en-US" sz="1100" u="none" strike="noStrike">
                          <a:effectLst/>
                        </a:rPr>
                        <a:t>Law and Ethics in Medicine</a:t>
                      </a:r>
                      <a:endParaRPr lang="en-US" sz="1100" b="1" i="0" u="none" strike="noStrike">
                        <a:solidFill>
                          <a:srgbClr val="000000"/>
                        </a:solidFill>
                        <a:effectLst/>
                        <a:latin typeface="Calibri"/>
                      </a:endParaRPr>
                    </a:p>
                  </a:txBody>
                  <a:tcPr marL="4787" marR="4787" marT="4787" marB="0" anchor="ctr"/>
                </a:tc>
                <a:tc>
                  <a:txBody>
                    <a:bodyPr/>
                    <a:lstStyle/>
                    <a:p>
                      <a:pPr algn="ctr" fontAlgn="ctr"/>
                      <a:r>
                        <a:rPr lang="en-US" sz="1100" u="none" strike="noStrike">
                          <a:effectLst/>
                        </a:rPr>
                        <a:t>CBE 620</a:t>
                      </a:r>
                      <a:endParaRPr lang="en-US" sz="1100" b="0" i="0" u="none" strike="noStrike">
                        <a:solidFill>
                          <a:srgbClr val="000000"/>
                        </a:solidFill>
                        <a:effectLst/>
                        <a:latin typeface="Calibri"/>
                      </a:endParaRPr>
                    </a:p>
                  </a:txBody>
                  <a:tcPr marL="4787" marR="4787" marT="4787" marB="0" anchor="ctr"/>
                </a:tc>
                <a:tc>
                  <a:txBody>
                    <a:bodyPr/>
                    <a:lstStyle/>
                    <a:p>
                      <a:pPr algn="ctr" fontAlgn="ctr"/>
                      <a:r>
                        <a:rPr lang="en-US" sz="1100" u="none" strike="noStrike">
                          <a:effectLst/>
                        </a:rPr>
                        <a:t>1</a:t>
                      </a:r>
                      <a:endParaRPr lang="en-US" sz="1100" b="0" i="0" u="none" strike="noStrike">
                        <a:solidFill>
                          <a:srgbClr val="000000"/>
                        </a:solidFill>
                        <a:effectLst/>
                        <a:latin typeface="Calibri"/>
                      </a:endParaRPr>
                    </a:p>
                  </a:txBody>
                  <a:tcPr marL="4787" marR="4787" marT="4787" marB="0" anchor="ctr"/>
                </a:tc>
                <a:extLst>
                  <a:ext uri="{0D108BD9-81ED-4DB2-BD59-A6C34878D82A}">
                    <a16:rowId xmlns:a16="http://schemas.microsoft.com/office/drawing/2014/main" val="10006"/>
                  </a:ext>
                </a:extLst>
              </a:tr>
              <a:tr h="311097">
                <a:tc>
                  <a:txBody>
                    <a:bodyPr/>
                    <a:lstStyle/>
                    <a:p>
                      <a:pPr algn="l" fontAlgn="ctr"/>
                      <a:endParaRPr lang="en-US" sz="1100" b="1" i="0" u="none" strike="noStrike">
                        <a:solidFill>
                          <a:srgbClr val="000000"/>
                        </a:solidFill>
                        <a:effectLst/>
                        <a:latin typeface="Calibri"/>
                      </a:endParaRPr>
                    </a:p>
                  </a:txBody>
                  <a:tcPr marL="4787" marR="4787" marT="4787" marB="0" anchor="ctr"/>
                </a:tc>
                <a:tc>
                  <a:txBody>
                    <a:bodyPr/>
                    <a:lstStyle/>
                    <a:p>
                      <a:pPr algn="ctr" fontAlgn="ctr"/>
                      <a:endParaRPr lang="en-US" sz="1100" b="0" i="0" u="none" strike="noStrike">
                        <a:solidFill>
                          <a:srgbClr val="000000"/>
                        </a:solidFill>
                        <a:effectLst/>
                        <a:latin typeface="Calibri"/>
                      </a:endParaRPr>
                    </a:p>
                  </a:txBody>
                  <a:tcPr marL="4787" marR="4787" marT="4787" marB="0" anchor="ctr"/>
                </a:tc>
                <a:tc>
                  <a:txBody>
                    <a:bodyPr/>
                    <a:lstStyle/>
                    <a:p>
                      <a:pPr algn="ctr" fontAlgn="ctr"/>
                      <a:r>
                        <a:rPr lang="en-US" sz="1100" u="none" strike="noStrike">
                          <a:effectLst/>
                        </a:rPr>
                        <a:t>21</a:t>
                      </a:r>
                      <a:endParaRPr lang="en-US" sz="1100" b="0" i="0" u="none" strike="noStrike">
                        <a:solidFill>
                          <a:srgbClr val="000000"/>
                        </a:solidFill>
                        <a:effectLst/>
                        <a:latin typeface="Calibri"/>
                      </a:endParaRPr>
                    </a:p>
                  </a:txBody>
                  <a:tcPr marL="4787" marR="4787" marT="4787" marB="0" anchor="ctr"/>
                </a:tc>
                <a:extLst>
                  <a:ext uri="{0D108BD9-81ED-4DB2-BD59-A6C34878D82A}">
                    <a16:rowId xmlns:a16="http://schemas.microsoft.com/office/drawing/2014/main" val="10007"/>
                  </a:ext>
                </a:extLst>
              </a:tr>
              <a:tr h="311097">
                <a:tc>
                  <a:txBody>
                    <a:bodyPr/>
                    <a:lstStyle/>
                    <a:p>
                      <a:pPr algn="l" fontAlgn="ctr"/>
                      <a:endParaRPr lang="en-US" sz="1100" b="1" i="0" u="none" strike="noStrike">
                        <a:solidFill>
                          <a:srgbClr val="000000"/>
                        </a:solidFill>
                        <a:effectLst/>
                        <a:latin typeface="Calibri"/>
                      </a:endParaRPr>
                    </a:p>
                  </a:txBody>
                  <a:tcPr marL="4787" marR="4787" marT="4787" marB="0" anchor="ctr"/>
                </a:tc>
                <a:tc>
                  <a:txBody>
                    <a:bodyPr/>
                    <a:lstStyle/>
                    <a:p>
                      <a:pPr algn="l" fontAlgn="b"/>
                      <a:endParaRPr lang="en-US" sz="1100" b="0" i="0" u="none" strike="noStrike">
                        <a:solidFill>
                          <a:srgbClr val="000000"/>
                        </a:solidFill>
                        <a:effectLst/>
                        <a:latin typeface="Calibri"/>
                      </a:endParaRPr>
                    </a:p>
                  </a:txBody>
                  <a:tcPr marL="4787" marR="4787" marT="4787" marB="0" anchor="b"/>
                </a:tc>
                <a:tc>
                  <a:txBody>
                    <a:bodyPr/>
                    <a:lstStyle/>
                    <a:p>
                      <a:pPr algn="ctr" fontAlgn="ctr"/>
                      <a:endParaRPr lang="en-US" sz="1100" b="0" i="0" u="none" strike="noStrike">
                        <a:solidFill>
                          <a:srgbClr val="000000"/>
                        </a:solidFill>
                        <a:effectLst/>
                        <a:latin typeface="Calibri"/>
                      </a:endParaRPr>
                    </a:p>
                  </a:txBody>
                  <a:tcPr marL="4787" marR="4787" marT="4787" marB="0" anchor="ctr"/>
                </a:tc>
                <a:extLst>
                  <a:ext uri="{0D108BD9-81ED-4DB2-BD59-A6C34878D82A}">
                    <a16:rowId xmlns:a16="http://schemas.microsoft.com/office/drawing/2014/main" val="10008"/>
                  </a:ext>
                </a:extLst>
              </a:tr>
              <a:tr h="556073">
                <a:tc gridSpan="3">
                  <a:txBody>
                    <a:bodyPr/>
                    <a:lstStyle/>
                    <a:p>
                      <a:pPr algn="ctr" fontAlgn="b"/>
                      <a:r>
                        <a:rPr lang="en-US" sz="2000" u="none" strike="noStrike">
                          <a:effectLst/>
                        </a:rPr>
                        <a:t>Masters Program - 2nd semester</a:t>
                      </a:r>
                      <a:endParaRPr lang="en-US" sz="2000" b="0" i="0" u="none" strike="noStrike">
                        <a:solidFill>
                          <a:srgbClr val="000000"/>
                        </a:solidFill>
                        <a:effectLst/>
                        <a:latin typeface="Calibri"/>
                      </a:endParaRPr>
                    </a:p>
                  </a:txBody>
                  <a:tcPr marL="4787" marR="4787" marT="4787"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r h="311097">
                <a:tc>
                  <a:txBody>
                    <a:bodyPr/>
                    <a:lstStyle/>
                    <a:p>
                      <a:pPr algn="ctr" fontAlgn="ctr"/>
                      <a:r>
                        <a:rPr lang="en-US" sz="1100" u="none" strike="noStrike">
                          <a:effectLst/>
                        </a:rPr>
                        <a:t>Courses</a:t>
                      </a:r>
                      <a:endParaRPr lang="en-US" sz="1100" b="0" i="0" u="none" strike="noStrike">
                        <a:solidFill>
                          <a:srgbClr val="000000"/>
                        </a:solidFill>
                        <a:effectLst/>
                        <a:latin typeface="Calibri"/>
                      </a:endParaRPr>
                    </a:p>
                  </a:txBody>
                  <a:tcPr marL="4787" marR="4787" marT="4787" marB="0" anchor="ctr"/>
                </a:tc>
                <a:tc>
                  <a:txBody>
                    <a:bodyPr/>
                    <a:lstStyle/>
                    <a:p>
                      <a:pPr algn="ctr" fontAlgn="ctr"/>
                      <a:r>
                        <a:rPr lang="en-US" sz="1100" u="none" strike="noStrike">
                          <a:effectLst/>
                        </a:rPr>
                        <a:t>Course Number</a:t>
                      </a:r>
                      <a:endParaRPr lang="en-US" sz="1100" b="0" i="0" u="none" strike="noStrike">
                        <a:solidFill>
                          <a:srgbClr val="000000"/>
                        </a:solidFill>
                        <a:effectLst/>
                        <a:latin typeface="Calibri"/>
                      </a:endParaRPr>
                    </a:p>
                  </a:txBody>
                  <a:tcPr marL="4787" marR="4787" marT="4787" marB="0" anchor="ctr"/>
                </a:tc>
                <a:tc>
                  <a:txBody>
                    <a:bodyPr/>
                    <a:lstStyle/>
                    <a:p>
                      <a:pPr algn="ctr" fontAlgn="ctr"/>
                      <a:r>
                        <a:rPr lang="en-US" sz="1100" u="none" strike="noStrike">
                          <a:effectLst/>
                        </a:rPr>
                        <a:t>Credits</a:t>
                      </a:r>
                      <a:endParaRPr lang="en-US" sz="1100" b="0" i="0" u="none" strike="noStrike">
                        <a:solidFill>
                          <a:srgbClr val="000000"/>
                        </a:solidFill>
                        <a:effectLst/>
                        <a:latin typeface="Calibri"/>
                      </a:endParaRPr>
                    </a:p>
                  </a:txBody>
                  <a:tcPr marL="4787" marR="4787" marT="4787" marB="0" anchor="ctr"/>
                </a:tc>
                <a:extLst>
                  <a:ext uri="{0D108BD9-81ED-4DB2-BD59-A6C34878D82A}">
                    <a16:rowId xmlns:a16="http://schemas.microsoft.com/office/drawing/2014/main" val="10010"/>
                  </a:ext>
                </a:extLst>
              </a:tr>
              <a:tr h="311097">
                <a:tc>
                  <a:txBody>
                    <a:bodyPr/>
                    <a:lstStyle/>
                    <a:p>
                      <a:pPr algn="l" fontAlgn="ctr"/>
                      <a:r>
                        <a:rPr lang="en-US" sz="1100" u="none" strike="noStrike">
                          <a:effectLst/>
                        </a:rPr>
                        <a:t>Clinical Anatomy and Embryology II</a:t>
                      </a:r>
                      <a:endParaRPr lang="en-US" sz="1100" b="1" i="0" u="none" strike="noStrike">
                        <a:solidFill>
                          <a:srgbClr val="000000"/>
                        </a:solidFill>
                        <a:effectLst/>
                        <a:latin typeface="Calibri"/>
                      </a:endParaRPr>
                    </a:p>
                  </a:txBody>
                  <a:tcPr marL="4787" marR="4787" marT="4787" marB="0" anchor="ctr"/>
                </a:tc>
                <a:tc>
                  <a:txBody>
                    <a:bodyPr/>
                    <a:lstStyle/>
                    <a:p>
                      <a:pPr algn="ctr" fontAlgn="ctr"/>
                      <a:r>
                        <a:rPr lang="en-US" sz="1100" u="none" strike="noStrike">
                          <a:effectLst/>
                        </a:rPr>
                        <a:t>CBE 535</a:t>
                      </a:r>
                      <a:endParaRPr lang="en-US" sz="1100" b="0" i="0" u="none" strike="noStrike">
                        <a:solidFill>
                          <a:srgbClr val="000000"/>
                        </a:solidFill>
                        <a:effectLst/>
                        <a:latin typeface="Calibri"/>
                      </a:endParaRPr>
                    </a:p>
                  </a:txBody>
                  <a:tcPr marL="4787" marR="4787" marT="4787" marB="0" anchor="ctr"/>
                </a:tc>
                <a:tc>
                  <a:txBody>
                    <a:bodyPr/>
                    <a:lstStyle/>
                    <a:p>
                      <a:pPr algn="ctr" fontAlgn="ctr"/>
                      <a:r>
                        <a:rPr lang="en-US" sz="1100" u="none" strike="noStrike">
                          <a:effectLst/>
                        </a:rPr>
                        <a:t>3</a:t>
                      </a:r>
                      <a:endParaRPr lang="en-US" sz="1100" b="0" i="0" u="none" strike="noStrike">
                        <a:solidFill>
                          <a:srgbClr val="000000"/>
                        </a:solidFill>
                        <a:effectLst/>
                        <a:latin typeface="Calibri"/>
                      </a:endParaRPr>
                    </a:p>
                  </a:txBody>
                  <a:tcPr marL="4787" marR="4787" marT="4787" marB="0" anchor="ctr"/>
                </a:tc>
                <a:extLst>
                  <a:ext uri="{0D108BD9-81ED-4DB2-BD59-A6C34878D82A}">
                    <a16:rowId xmlns:a16="http://schemas.microsoft.com/office/drawing/2014/main" val="10011"/>
                  </a:ext>
                </a:extLst>
              </a:tr>
              <a:tr h="311097">
                <a:tc>
                  <a:txBody>
                    <a:bodyPr/>
                    <a:lstStyle/>
                    <a:p>
                      <a:pPr algn="l" fontAlgn="ctr"/>
                      <a:r>
                        <a:rPr lang="en-US" sz="1100" u="none" strike="noStrike">
                          <a:effectLst/>
                        </a:rPr>
                        <a:t>Medical Genetics</a:t>
                      </a:r>
                      <a:endParaRPr lang="en-US" sz="1100" b="1" i="0" u="none" strike="noStrike">
                        <a:solidFill>
                          <a:srgbClr val="000000"/>
                        </a:solidFill>
                        <a:effectLst/>
                        <a:latin typeface="Calibri"/>
                      </a:endParaRPr>
                    </a:p>
                  </a:txBody>
                  <a:tcPr marL="4787" marR="4787" marT="4787" marB="0" anchor="ctr"/>
                </a:tc>
                <a:tc>
                  <a:txBody>
                    <a:bodyPr/>
                    <a:lstStyle/>
                    <a:p>
                      <a:pPr algn="ctr" fontAlgn="ctr"/>
                      <a:r>
                        <a:rPr lang="en-US" sz="1100" u="none" strike="noStrike">
                          <a:effectLst/>
                        </a:rPr>
                        <a:t>CBE 501</a:t>
                      </a:r>
                      <a:endParaRPr lang="en-US" sz="1100" b="0" i="0" u="none" strike="noStrike">
                        <a:solidFill>
                          <a:srgbClr val="000000"/>
                        </a:solidFill>
                        <a:effectLst/>
                        <a:latin typeface="Calibri"/>
                      </a:endParaRPr>
                    </a:p>
                  </a:txBody>
                  <a:tcPr marL="4787" marR="4787" marT="4787" marB="0" anchor="ctr"/>
                </a:tc>
                <a:tc>
                  <a:txBody>
                    <a:bodyPr/>
                    <a:lstStyle/>
                    <a:p>
                      <a:pPr algn="ctr" fontAlgn="ctr"/>
                      <a:r>
                        <a:rPr lang="en-US" sz="1100" u="none" strike="noStrike">
                          <a:effectLst/>
                        </a:rPr>
                        <a:t>3</a:t>
                      </a:r>
                      <a:endParaRPr lang="en-US" sz="1100" b="0" i="0" u="none" strike="noStrike">
                        <a:solidFill>
                          <a:srgbClr val="000000"/>
                        </a:solidFill>
                        <a:effectLst/>
                        <a:latin typeface="Calibri"/>
                      </a:endParaRPr>
                    </a:p>
                  </a:txBody>
                  <a:tcPr marL="4787" marR="4787" marT="4787" marB="0" anchor="ctr"/>
                </a:tc>
                <a:extLst>
                  <a:ext uri="{0D108BD9-81ED-4DB2-BD59-A6C34878D82A}">
                    <a16:rowId xmlns:a16="http://schemas.microsoft.com/office/drawing/2014/main" val="10012"/>
                  </a:ext>
                </a:extLst>
              </a:tr>
              <a:tr h="311097">
                <a:tc>
                  <a:txBody>
                    <a:bodyPr/>
                    <a:lstStyle/>
                    <a:p>
                      <a:pPr algn="l" fontAlgn="ctr"/>
                      <a:r>
                        <a:rPr lang="en-US" sz="1100" u="none" strike="noStrike">
                          <a:effectLst/>
                        </a:rPr>
                        <a:t>Physiology II</a:t>
                      </a:r>
                      <a:endParaRPr lang="en-US" sz="1100" b="1" i="0" u="none" strike="noStrike">
                        <a:solidFill>
                          <a:srgbClr val="000000"/>
                        </a:solidFill>
                        <a:effectLst/>
                        <a:latin typeface="Calibri"/>
                      </a:endParaRPr>
                    </a:p>
                  </a:txBody>
                  <a:tcPr marL="4787" marR="4787" marT="4787" marB="0" anchor="ctr"/>
                </a:tc>
                <a:tc>
                  <a:txBody>
                    <a:bodyPr/>
                    <a:lstStyle/>
                    <a:p>
                      <a:pPr algn="ctr" fontAlgn="ctr"/>
                      <a:r>
                        <a:rPr lang="en-US" sz="1100" u="none" strike="noStrike">
                          <a:effectLst/>
                        </a:rPr>
                        <a:t>CBE 551</a:t>
                      </a:r>
                      <a:endParaRPr lang="en-US" sz="1100" b="0" i="0" u="none" strike="noStrike">
                        <a:solidFill>
                          <a:srgbClr val="000000"/>
                        </a:solidFill>
                        <a:effectLst/>
                        <a:latin typeface="Calibri"/>
                      </a:endParaRPr>
                    </a:p>
                  </a:txBody>
                  <a:tcPr marL="4787" marR="4787" marT="4787" marB="0" anchor="ctr"/>
                </a:tc>
                <a:tc>
                  <a:txBody>
                    <a:bodyPr/>
                    <a:lstStyle/>
                    <a:p>
                      <a:pPr algn="ctr" fontAlgn="ctr"/>
                      <a:r>
                        <a:rPr lang="en-US" sz="1100" u="none" strike="noStrike">
                          <a:effectLst/>
                        </a:rPr>
                        <a:t>3</a:t>
                      </a:r>
                      <a:endParaRPr lang="en-US" sz="1100" b="0" i="0" u="none" strike="noStrike">
                        <a:solidFill>
                          <a:srgbClr val="000000"/>
                        </a:solidFill>
                        <a:effectLst/>
                        <a:latin typeface="Calibri"/>
                      </a:endParaRPr>
                    </a:p>
                  </a:txBody>
                  <a:tcPr marL="4787" marR="4787" marT="4787" marB="0" anchor="ctr"/>
                </a:tc>
                <a:extLst>
                  <a:ext uri="{0D108BD9-81ED-4DB2-BD59-A6C34878D82A}">
                    <a16:rowId xmlns:a16="http://schemas.microsoft.com/office/drawing/2014/main" val="10013"/>
                  </a:ext>
                </a:extLst>
              </a:tr>
              <a:tr h="311097">
                <a:tc>
                  <a:txBody>
                    <a:bodyPr/>
                    <a:lstStyle/>
                    <a:p>
                      <a:pPr algn="l" fontAlgn="ctr"/>
                      <a:r>
                        <a:rPr lang="en-US" sz="1100" u="none" strike="noStrike">
                          <a:effectLst/>
                        </a:rPr>
                        <a:t>Neuroanatomy</a:t>
                      </a:r>
                      <a:endParaRPr lang="en-US" sz="1100" b="1" i="0" u="none" strike="noStrike">
                        <a:solidFill>
                          <a:srgbClr val="000000"/>
                        </a:solidFill>
                        <a:effectLst/>
                        <a:latin typeface="Calibri"/>
                      </a:endParaRPr>
                    </a:p>
                  </a:txBody>
                  <a:tcPr marL="4787" marR="4787" marT="4787" marB="0" anchor="ctr"/>
                </a:tc>
                <a:tc>
                  <a:txBody>
                    <a:bodyPr/>
                    <a:lstStyle/>
                    <a:p>
                      <a:pPr algn="ctr" fontAlgn="ctr"/>
                      <a:r>
                        <a:rPr lang="en-US" sz="1100" u="none" strike="noStrike">
                          <a:effectLst/>
                        </a:rPr>
                        <a:t>CBE 520</a:t>
                      </a:r>
                      <a:endParaRPr lang="en-US" sz="1100" b="0" i="0" u="none" strike="noStrike">
                        <a:solidFill>
                          <a:srgbClr val="000000"/>
                        </a:solidFill>
                        <a:effectLst/>
                        <a:latin typeface="Calibri"/>
                      </a:endParaRPr>
                    </a:p>
                  </a:txBody>
                  <a:tcPr marL="4787" marR="4787" marT="4787" marB="0" anchor="ctr"/>
                </a:tc>
                <a:tc>
                  <a:txBody>
                    <a:bodyPr/>
                    <a:lstStyle/>
                    <a:p>
                      <a:pPr algn="ctr" fontAlgn="ctr"/>
                      <a:r>
                        <a:rPr lang="en-US" sz="1100" u="none" strike="noStrike">
                          <a:effectLst/>
                        </a:rPr>
                        <a:t>4</a:t>
                      </a:r>
                      <a:endParaRPr lang="en-US" sz="1100" b="0" i="0" u="none" strike="noStrike">
                        <a:solidFill>
                          <a:srgbClr val="000000"/>
                        </a:solidFill>
                        <a:effectLst/>
                        <a:latin typeface="Calibri"/>
                      </a:endParaRPr>
                    </a:p>
                  </a:txBody>
                  <a:tcPr marL="4787" marR="4787" marT="4787" marB="0" anchor="ctr"/>
                </a:tc>
                <a:extLst>
                  <a:ext uri="{0D108BD9-81ED-4DB2-BD59-A6C34878D82A}">
                    <a16:rowId xmlns:a16="http://schemas.microsoft.com/office/drawing/2014/main" val="10014"/>
                  </a:ext>
                </a:extLst>
              </a:tr>
              <a:tr h="311097">
                <a:tc>
                  <a:txBody>
                    <a:bodyPr/>
                    <a:lstStyle/>
                    <a:p>
                      <a:pPr algn="l" fontAlgn="ctr"/>
                      <a:r>
                        <a:rPr lang="en-US" sz="1100" u="none" strike="noStrike">
                          <a:effectLst/>
                        </a:rPr>
                        <a:t>Microbiology and Immunology</a:t>
                      </a:r>
                      <a:endParaRPr lang="en-US" sz="1100" b="1" i="0" u="none" strike="noStrike">
                        <a:solidFill>
                          <a:srgbClr val="000000"/>
                        </a:solidFill>
                        <a:effectLst/>
                        <a:latin typeface="Calibri"/>
                      </a:endParaRPr>
                    </a:p>
                  </a:txBody>
                  <a:tcPr marL="4787" marR="4787" marT="4787" marB="0" anchor="ctr"/>
                </a:tc>
                <a:tc>
                  <a:txBody>
                    <a:bodyPr/>
                    <a:lstStyle/>
                    <a:p>
                      <a:pPr algn="ctr" fontAlgn="ctr"/>
                      <a:r>
                        <a:rPr lang="en-US" sz="1100" u="none" strike="noStrike">
                          <a:effectLst/>
                        </a:rPr>
                        <a:t>CBE 600</a:t>
                      </a:r>
                      <a:endParaRPr lang="en-US" sz="1100" b="0" i="0" u="none" strike="noStrike">
                        <a:solidFill>
                          <a:srgbClr val="000000"/>
                        </a:solidFill>
                        <a:effectLst/>
                        <a:latin typeface="Calibri"/>
                      </a:endParaRPr>
                    </a:p>
                  </a:txBody>
                  <a:tcPr marL="4787" marR="4787" marT="4787" marB="0" anchor="ctr"/>
                </a:tc>
                <a:tc>
                  <a:txBody>
                    <a:bodyPr/>
                    <a:lstStyle/>
                    <a:p>
                      <a:pPr algn="ctr" fontAlgn="ctr"/>
                      <a:r>
                        <a:rPr lang="en-US" sz="1100" u="none" strike="noStrike">
                          <a:effectLst/>
                        </a:rPr>
                        <a:t>6</a:t>
                      </a:r>
                      <a:endParaRPr lang="en-US" sz="1100" b="0" i="0" u="none" strike="noStrike">
                        <a:solidFill>
                          <a:srgbClr val="000000"/>
                        </a:solidFill>
                        <a:effectLst/>
                        <a:latin typeface="Calibri"/>
                      </a:endParaRPr>
                    </a:p>
                  </a:txBody>
                  <a:tcPr marL="4787" marR="4787" marT="4787" marB="0" anchor="ctr"/>
                </a:tc>
                <a:extLst>
                  <a:ext uri="{0D108BD9-81ED-4DB2-BD59-A6C34878D82A}">
                    <a16:rowId xmlns:a16="http://schemas.microsoft.com/office/drawing/2014/main" val="10015"/>
                  </a:ext>
                </a:extLst>
              </a:tr>
              <a:tr h="311097">
                <a:tc>
                  <a:txBody>
                    <a:bodyPr/>
                    <a:lstStyle/>
                    <a:p>
                      <a:pPr algn="l" fontAlgn="ctr"/>
                      <a:r>
                        <a:rPr lang="en-US" sz="1100" u="none" strike="noStrike">
                          <a:effectLst/>
                        </a:rPr>
                        <a:t>Community Service</a:t>
                      </a:r>
                      <a:endParaRPr lang="en-US" sz="1100" b="1" i="0" u="none" strike="noStrike">
                        <a:solidFill>
                          <a:srgbClr val="000000"/>
                        </a:solidFill>
                        <a:effectLst/>
                        <a:latin typeface="Calibri"/>
                      </a:endParaRPr>
                    </a:p>
                  </a:txBody>
                  <a:tcPr marL="4787" marR="4787" marT="4787" marB="0" anchor="ctr"/>
                </a:tc>
                <a:tc>
                  <a:txBody>
                    <a:bodyPr/>
                    <a:lstStyle/>
                    <a:p>
                      <a:pPr algn="ctr" fontAlgn="ctr"/>
                      <a:r>
                        <a:rPr lang="en-US" sz="1100" u="none" strike="noStrike">
                          <a:effectLst/>
                        </a:rPr>
                        <a:t>HS 668</a:t>
                      </a:r>
                      <a:endParaRPr lang="en-US" sz="1100" b="0" i="0" u="none" strike="noStrike">
                        <a:solidFill>
                          <a:srgbClr val="000000"/>
                        </a:solidFill>
                        <a:effectLst/>
                        <a:latin typeface="Calibri"/>
                      </a:endParaRPr>
                    </a:p>
                  </a:txBody>
                  <a:tcPr marL="4787" marR="4787" marT="4787" marB="0" anchor="ctr"/>
                </a:tc>
                <a:tc>
                  <a:txBody>
                    <a:bodyPr/>
                    <a:lstStyle/>
                    <a:p>
                      <a:pPr algn="ctr" fontAlgn="ctr"/>
                      <a:r>
                        <a:rPr lang="en-US" sz="1100" u="none" strike="noStrike">
                          <a:effectLst/>
                        </a:rPr>
                        <a:t>1</a:t>
                      </a:r>
                      <a:endParaRPr lang="en-US" sz="1100" b="0" i="0" u="none" strike="noStrike">
                        <a:solidFill>
                          <a:srgbClr val="000000"/>
                        </a:solidFill>
                        <a:effectLst/>
                        <a:latin typeface="Calibri"/>
                      </a:endParaRPr>
                    </a:p>
                  </a:txBody>
                  <a:tcPr marL="4787" marR="4787" marT="4787" marB="0" anchor="ctr"/>
                </a:tc>
                <a:extLst>
                  <a:ext uri="{0D108BD9-81ED-4DB2-BD59-A6C34878D82A}">
                    <a16:rowId xmlns:a16="http://schemas.microsoft.com/office/drawing/2014/main" val="10016"/>
                  </a:ext>
                </a:extLst>
              </a:tr>
              <a:tr h="311097">
                <a:tc>
                  <a:txBody>
                    <a:bodyPr/>
                    <a:lstStyle/>
                    <a:p>
                      <a:pPr algn="l" fontAlgn="ctr"/>
                      <a:r>
                        <a:rPr lang="en-US" sz="1100" u="none" strike="noStrike">
                          <a:effectLst/>
                        </a:rPr>
                        <a:t>Health and Human Behavior</a:t>
                      </a:r>
                      <a:endParaRPr lang="en-US" sz="1100" b="1" i="0" u="none" strike="noStrike">
                        <a:solidFill>
                          <a:srgbClr val="000000"/>
                        </a:solidFill>
                        <a:effectLst/>
                        <a:latin typeface="Calibri"/>
                      </a:endParaRPr>
                    </a:p>
                  </a:txBody>
                  <a:tcPr marL="4787" marR="4787" marT="4787" marB="0" anchor="ctr"/>
                </a:tc>
                <a:tc>
                  <a:txBody>
                    <a:bodyPr/>
                    <a:lstStyle/>
                    <a:p>
                      <a:pPr algn="ctr" fontAlgn="b"/>
                      <a:r>
                        <a:rPr lang="en-US" sz="1100" u="none" strike="noStrike">
                          <a:effectLst/>
                        </a:rPr>
                        <a:t>CBE 580</a:t>
                      </a:r>
                      <a:endParaRPr lang="en-US" sz="1100" b="0" i="0" u="none" strike="noStrike">
                        <a:solidFill>
                          <a:srgbClr val="000000"/>
                        </a:solidFill>
                        <a:effectLst/>
                        <a:latin typeface="Calibri"/>
                      </a:endParaRPr>
                    </a:p>
                  </a:txBody>
                  <a:tcPr marL="4787" marR="4787" marT="4787" marB="0" anchor="b"/>
                </a:tc>
                <a:tc>
                  <a:txBody>
                    <a:bodyPr/>
                    <a:lstStyle/>
                    <a:p>
                      <a:pPr algn="ctr" fontAlgn="ctr"/>
                      <a:r>
                        <a:rPr lang="en-US" sz="1100" u="none" strike="noStrike">
                          <a:effectLst/>
                        </a:rPr>
                        <a:t>2</a:t>
                      </a:r>
                      <a:endParaRPr lang="en-US" sz="1100" b="0" i="0" u="none" strike="noStrike">
                        <a:solidFill>
                          <a:srgbClr val="000000"/>
                        </a:solidFill>
                        <a:effectLst/>
                        <a:latin typeface="Calibri"/>
                      </a:endParaRPr>
                    </a:p>
                  </a:txBody>
                  <a:tcPr marL="4787" marR="4787" marT="4787" marB="0" anchor="ctr"/>
                </a:tc>
                <a:extLst>
                  <a:ext uri="{0D108BD9-81ED-4DB2-BD59-A6C34878D82A}">
                    <a16:rowId xmlns:a16="http://schemas.microsoft.com/office/drawing/2014/main" val="10017"/>
                  </a:ext>
                </a:extLst>
              </a:tr>
              <a:tr h="311097">
                <a:tc>
                  <a:txBody>
                    <a:bodyPr/>
                    <a:lstStyle/>
                    <a:p>
                      <a:pPr algn="l" fontAlgn="b"/>
                      <a:endParaRPr lang="en-US" sz="1100" b="0" i="0" u="none" strike="noStrike">
                        <a:solidFill>
                          <a:srgbClr val="000000"/>
                        </a:solidFill>
                        <a:effectLst/>
                        <a:latin typeface="Calibri"/>
                      </a:endParaRPr>
                    </a:p>
                  </a:txBody>
                  <a:tcPr marL="4787" marR="4787" marT="4787" marB="0" anchor="b"/>
                </a:tc>
                <a:tc>
                  <a:txBody>
                    <a:bodyPr/>
                    <a:lstStyle/>
                    <a:p>
                      <a:pPr algn="l" fontAlgn="b"/>
                      <a:endParaRPr lang="en-US" sz="1100" b="0" i="0" u="none" strike="noStrike">
                        <a:solidFill>
                          <a:srgbClr val="000000"/>
                        </a:solidFill>
                        <a:effectLst/>
                        <a:latin typeface="Calibri"/>
                      </a:endParaRPr>
                    </a:p>
                  </a:txBody>
                  <a:tcPr marL="4787" marR="4787" marT="4787" marB="0" anchor="b"/>
                </a:tc>
                <a:tc>
                  <a:txBody>
                    <a:bodyPr/>
                    <a:lstStyle/>
                    <a:p>
                      <a:pPr algn="r" fontAlgn="b"/>
                      <a:r>
                        <a:rPr lang="en-US" sz="1100" u="none" strike="noStrike" dirty="0">
                          <a:effectLst/>
                        </a:rPr>
                        <a:t>22</a:t>
                      </a:r>
                      <a:endParaRPr lang="en-US" sz="1100" b="0" i="0" u="none" strike="noStrike" dirty="0">
                        <a:solidFill>
                          <a:srgbClr val="000000"/>
                        </a:solidFill>
                        <a:effectLst/>
                        <a:latin typeface="Calibri"/>
                      </a:endParaRPr>
                    </a:p>
                  </a:txBody>
                  <a:tcPr marL="4787" marR="4787" marT="4787" marB="0" anchor="b"/>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39700971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0000" b="9474"/>
          <a:stretch/>
        </p:blipFill>
        <p:spPr>
          <a:xfrm>
            <a:off x="1" y="0"/>
            <a:ext cx="9144000" cy="6858000"/>
          </a:xfrm>
        </p:spPr>
      </p:pic>
    </p:spTree>
    <p:extLst>
      <p:ext uri="{BB962C8B-B14F-4D97-AF65-F5344CB8AC3E}">
        <p14:creationId xmlns:p14="http://schemas.microsoft.com/office/powerpoint/2010/main" val="6333646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Some policy points:</a:t>
            </a:r>
            <a:endParaRPr lang="en-US" dirty="0"/>
          </a:p>
        </p:txBody>
      </p:sp>
      <p:sp>
        <p:nvSpPr>
          <p:cNvPr id="3" name="Content Placeholder 2"/>
          <p:cNvSpPr>
            <a:spLocks noGrp="1"/>
          </p:cNvSpPr>
          <p:nvPr>
            <p:ph idx="1"/>
          </p:nvPr>
        </p:nvSpPr>
        <p:spPr>
          <a:xfrm>
            <a:off x="304800" y="1219199"/>
            <a:ext cx="8534400" cy="4525963"/>
          </a:xfrm>
        </p:spPr>
        <p:txBody>
          <a:bodyPr>
            <a:normAutofit/>
          </a:bodyPr>
          <a:lstStyle/>
          <a:p>
            <a:r>
              <a:rPr lang="en-US" dirty="0" smtClean="0"/>
              <a:t>Which bring to the next point…the exam schedule….</a:t>
            </a:r>
          </a:p>
          <a:p>
            <a:r>
              <a:rPr lang="en-US" dirty="0" smtClean="0"/>
              <a:t>It is coordinated among three programs running in parallel, across two campuses.</a:t>
            </a:r>
          </a:p>
          <a:p>
            <a:r>
              <a:rPr lang="en-US" dirty="0" smtClean="0"/>
              <a:t>It is produced with your best interest and best outcomes as the first priority.</a:t>
            </a:r>
          </a:p>
          <a:p>
            <a:r>
              <a:rPr lang="en-US" dirty="0" smtClean="0"/>
              <a:t>It is set and does not change. </a:t>
            </a:r>
          </a:p>
          <a:p>
            <a:pPr marL="0" indent="0">
              <a:buNone/>
            </a:pPr>
            <a:r>
              <a:rPr lang="en-US" dirty="0" smtClean="0"/>
              <a:t>  </a:t>
            </a:r>
          </a:p>
        </p:txBody>
      </p:sp>
    </p:spTree>
    <p:extLst>
      <p:ext uri="{BB962C8B-B14F-4D97-AF65-F5344CB8AC3E}">
        <p14:creationId xmlns:p14="http://schemas.microsoft.com/office/powerpoint/2010/main" val="24770881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dirty="0" smtClean="0"/>
              <a:t>Lets talk about…</a:t>
            </a:r>
          </a:p>
        </p:txBody>
      </p:sp>
      <p:sp>
        <p:nvSpPr>
          <p:cNvPr id="3075" name="Content Placeholder 2"/>
          <p:cNvSpPr>
            <a:spLocks noGrp="1"/>
          </p:cNvSpPr>
          <p:nvPr>
            <p:ph idx="1"/>
          </p:nvPr>
        </p:nvSpPr>
        <p:spPr>
          <a:xfrm>
            <a:off x="457200" y="1371600"/>
            <a:ext cx="8229600" cy="4525963"/>
          </a:xfrm>
        </p:spPr>
        <p:txBody>
          <a:bodyPr>
            <a:normAutofit lnSpcReduction="10000"/>
          </a:bodyPr>
          <a:lstStyle/>
          <a:p>
            <a:r>
              <a:rPr lang="en-US" altLang="en-US" dirty="0" smtClean="0"/>
              <a:t>TouroCOM faculty </a:t>
            </a:r>
          </a:p>
          <a:p>
            <a:r>
              <a:rPr lang="en-US" altLang="en-US" dirty="0" smtClean="0"/>
              <a:t>MS Curriculum, weekly schedule</a:t>
            </a:r>
            <a:endParaRPr lang="en-US" altLang="en-US" dirty="0"/>
          </a:p>
          <a:p>
            <a:r>
              <a:rPr lang="en-US" altLang="en-US" dirty="0" smtClean="0"/>
              <a:t>Flipped classroom </a:t>
            </a:r>
          </a:p>
          <a:p>
            <a:r>
              <a:rPr lang="en-US" altLang="en-US" dirty="0" err="1" smtClean="0"/>
              <a:t>iClicker</a:t>
            </a:r>
            <a:r>
              <a:rPr lang="en-US" altLang="en-US" dirty="0" smtClean="0"/>
              <a:t> policies</a:t>
            </a:r>
          </a:p>
          <a:p>
            <a:r>
              <a:rPr lang="en-US" altLang="en-US" dirty="0" smtClean="0"/>
              <a:t>Using the course syllabus to be prepared</a:t>
            </a:r>
          </a:p>
          <a:p>
            <a:r>
              <a:rPr lang="en-US" altLang="en-US" dirty="0" smtClean="0"/>
              <a:t>Accessing videos and lecture slide sets</a:t>
            </a:r>
          </a:p>
          <a:p>
            <a:r>
              <a:rPr lang="en-US" altLang="en-US" dirty="0" smtClean="0"/>
              <a:t>Interactive sessions and </a:t>
            </a:r>
            <a:r>
              <a:rPr lang="en-US" altLang="en-US" dirty="0" err="1" smtClean="0"/>
              <a:t>Iclicker</a:t>
            </a:r>
            <a:r>
              <a:rPr lang="en-US" altLang="en-US" dirty="0" smtClean="0"/>
              <a:t> Policies</a:t>
            </a:r>
          </a:p>
          <a:p>
            <a:r>
              <a:rPr lang="en-US" altLang="en-US" dirty="0" smtClean="0"/>
              <a:t>Policy points on schedules</a:t>
            </a:r>
          </a:p>
        </p:txBody>
      </p:sp>
    </p:spTree>
    <p:extLst>
      <p:ext uri="{BB962C8B-B14F-4D97-AF65-F5344CB8AC3E}">
        <p14:creationId xmlns:p14="http://schemas.microsoft.com/office/powerpoint/2010/main" val="5509645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6" name="Picture 5"/>
          <p:cNvPicPr>
            <a:picLocks noChangeAspect="1"/>
          </p:cNvPicPr>
          <p:nvPr/>
        </p:nvPicPr>
        <p:blipFill rotWithShape="1">
          <a:blip r:embed="rId2"/>
          <a:srcRect l="26252" t="21880" r="24149" b="16678"/>
          <a:stretch/>
        </p:blipFill>
        <p:spPr>
          <a:xfrm>
            <a:off x="1462665" y="990600"/>
            <a:ext cx="6218670" cy="5135562"/>
          </a:xfrm>
          <a:prstGeom prst="rect">
            <a:avLst/>
          </a:prstGeom>
        </p:spPr>
      </p:pic>
    </p:spTree>
    <p:extLst>
      <p:ext uri="{BB962C8B-B14F-4D97-AF65-F5344CB8AC3E}">
        <p14:creationId xmlns:p14="http://schemas.microsoft.com/office/powerpoint/2010/main" val="5459447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92341" y="685800"/>
            <a:ext cx="5346659" cy="5473440"/>
          </a:xfrm>
          <a:prstGeom prst="rect">
            <a:avLst/>
          </a:prstGeom>
        </p:spPr>
      </p:pic>
    </p:spTree>
    <p:extLst>
      <p:ext uri="{BB962C8B-B14F-4D97-AF65-F5344CB8AC3E}">
        <p14:creationId xmlns:p14="http://schemas.microsoft.com/office/powerpoint/2010/main" val="37692092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5136" y="5895679"/>
            <a:ext cx="7340664" cy="1200329"/>
          </a:xfrm>
          <a:prstGeom prst="rect">
            <a:avLst/>
          </a:prstGeom>
          <a:noFill/>
        </p:spPr>
        <p:txBody>
          <a:bodyPr wrap="none" rtlCol="0">
            <a:spAutoFit/>
          </a:bodyPr>
          <a:lstStyle/>
          <a:p>
            <a:pPr marL="285750" indent="-285750">
              <a:buFont typeface="Arial" charset="0"/>
              <a:buChar char="•"/>
            </a:pPr>
            <a:r>
              <a:rPr lang="en-US" sz="2400" dirty="0" smtClean="0"/>
              <a:t>Note: the schedule does change from week to week to </a:t>
            </a:r>
          </a:p>
          <a:p>
            <a:r>
              <a:rPr lang="en-US" sz="2400" dirty="0" smtClean="0"/>
              <a:t>accommodate exams, Jewish holidays, etc.  Therefore….</a:t>
            </a:r>
          </a:p>
          <a:p>
            <a:pPr marL="285750" indent="-285750">
              <a:buFont typeface="Arial" charset="0"/>
              <a:buChar char="•"/>
            </a:pPr>
            <a:endParaRPr lang="en-US" sz="2400" dirty="0"/>
          </a:p>
        </p:txBody>
      </p:sp>
      <p:sp>
        <p:nvSpPr>
          <p:cNvPr id="5" name="TextBox 4"/>
          <p:cNvSpPr txBox="1"/>
          <p:nvPr/>
        </p:nvSpPr>
        <p:spPr>
          <a:xfrm>
            <a:off x="3160115" y="152400"/>
            <a:ext cx="3850285" cy="461665"/>
          </a:xfrm>
          <a:prstGeom prst="rect">
            <a:avLst/>
          </a:prstGeom>
          <a:noFill/>
        </p:spPr>
        <p:txBody>
          <a:bodyPr wrap="none" rtlCol="0">
            <a:spAutoFit/>
          </a:bodyPr>
          <a:lstStyle/>
          <a:p>
            <a:r>
              <a:rPr lang="en-US" sz="2400" dirty="0" smtClean="0"/>
              <a:t>Weekly Schedule, Semester 1</a:t>
            </a:r>
            <a:endParaRPr lang="en-US" sz="2400" dirty="0"/>
          </a:p>
        </p:txBody>
      </p:sp>
      <p:pic>
        <p:nvPicPr>
          <p:cNvPr id="2" name="Picture 1"/>
          <p:cNvPicPr>
            <a:picLocks noChangeAspect="1"/>
          </p:cNvPicPr>
          <p:nvPr/>
        </p:nvPicPr>
        <p:blipFill>
          <a:blip r:embed="rId2"/>
          <a:stretch>
            <a:fillRect/>
          </a:stretch>
        </p:blipFill>
        <p:spPr>
          <a:xfrm>
            <a:off x="1143000" y="926862"/>
            <a:ext cx="7086600" cy="5004276"/>
          </a:xfrm>
          <a:prstGeom prst="rect">
            <a:avLst/>
          </a:prstGeom>
        </p:spPr>
      </p:pic>
    </p:spTree>
    <p:extLst>
      <p:ext uri="{BB962C8B-B14F-4D97-AF65-F5344CB8AC3E}">
        <p14:creationId xmlns:p14="http://schemas.microsoft.com/office/powerpoint/2010/main" val="25596587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dirty="0" smtClean="0"/>
              <a:t>Important notices:</a:t>
            </a:r>
            <a:endParaRPr lang="en-US" dirty="0"/>
          </a:p>
        </p:txBody>
      </p:sp>
      <p:sp>
        <p:nvSpPr>
          <p:cNvPr id="3" name="Content Placeholder 2"/>
          <p:cNvSpPr>
            <a:spLocks noGrp="1"/>
          </p:cNvSpPr>
          <p:nvPr>
            <p:ph idx="1"/>
          </p:nvPr>
        </p:nvSpPr>
        <p:spPr/>
        <p:txBody>
          <a:bodyPr>
            <a:normAutofit lnSpcReduction="10000"/>
          </a:bodyPr>
          <a:lstStyle/>
          <a:p>
            <a:r>
              <a:rPr lang="en-US" dirty="0" smtClean="0"/>
              <a:t>Supplemental sessions are required activities, attendance is taken.</a:t>
            </a:r>
          </a:p>
          <a:p>
            <a:endParaRPr lang="en-US" dirty="0"/>
          </a:p>
          <a:p>
            <a:r>
              <a:rPr lang="en-US" dirty="0" smtClean="0"/>
              <a:t>REACH program is a study skills building program.  1X week for about </a:t>
            </a:r>
            <a:r>
              <a:rPr lang="en-US" dirty="0" smtClean="0"/>
              <a:t>4 </a:t>
            </a:r>
            <a:r>
              <a:rPr lang="en-US" dirty="0" smtClean="0"/>
              <a:t>weeks.  Attendance is required.</a:t>
            </a:r>
          </a:p>
          <a:p>
            <a:endParaRPr lang="en-US" dirty="0"/>
          </a:p>
          <a:p>
            <a:r>
              <a:rPr lang="en-US" dirty="0" smtClean="0"/>
              <a:t>You </a:t>
            </a:r>
            <a:r>
              <a:rPr lang="en-US" dirty="0"/>
              <a:t>must refer to the posted </a:t>
            </a:r>
            <a:r>
              <a:rPr lang="en-US" dirty="0" err="1"/>
              <a:t>Yr</a:t>
            </a:r>
            <a:r>
              <a:rPr lang="en-US" dirty="0"/>
              <a:t> 1 calendar for your daily schedule!</a:t>
            </a:r>
          </a:p>
        </p:txBody>
      </p:sp>
    </p:spTree>
    <p:extLst>
      <p:ext uri="{BB962C8B-B14F-4D97-AF65-F5344CB8AC3E}">
        <p14:creationId xmlns:p14="http://schemas.microsoft.com/office/powerpoint/2010/main" val="19104855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noAutofit/>
          </a:bodyPr>
          <a:lstStyle/>
          <a:p>
            <a:r>
              <a:rPr lang="en-US" sz="3200" dirty="0" smtClean="0"/>
              <a:t>Other important notices….</a:t>
            </a:r>
            <a:br>
              <a:rPr lang="en-US" sz="3200" dirty="0" smtClean="0"/>
            </a:br>
            <a:r>
              <a:rPr lang="en-US" sz="3200" dirty="0" smtClean="0"/>
              <a:t/>
            </a:r>
            <a:br>
              <a:rPr lang="en-US" sz="3200" dirty="0" smtClean="0"/>
            </a:br>
            <a:r>
              <a:rPr lang="en-US" sz="3200" dirty="0" smtClean="0"/>
              <a:t>You must check your TouroCOM email everyday for notices and updates from admin and course faculty!!!!</a:t>
            </a:r>
            <a:br>
              <a:rPr lang="en-US" sz="3200" dirty="0" smtClean="0"/>
            </a:br>
            <a:r>
              <a:rPr lang="en-US" sz="3200" dirty="0"/>
              <a:t/>
            </a:r>
            <a:br>
              <a:rPr lang="en-US" sz="3200" dirty="0"/>
            </a:br>
            <a:r>
              <a:rPr lang="en-US" sz="3200" dirty="0" smtClean="0"/>
              <a:t>Notices will only be sent to Touro email addresses.</a:t>
            </a:r>
            <a:br>
              <a:rPr lang="en-US" sz="3200" dirty="0" smtClean="0"/>
            </a:br>
            <a:r>
              <a:rPr lang="en-US" sz="3200" dirty="0"/>
              <a:t/>
            </a:r>
            <a:br>
              <a:rPr lang="en-US" sz="3200" dirty="0"/>
            </a:br>
            <a:r>
              <a:rPr lang="en-US" sz="3200" dirty="0" smtClean="0"/>
              <a:t>Admin and faculty are not responsible for notices that you don’t receive because you don’t check your Touro email.</a:t>
            </a:r>
            <a:endParaRPr lang="en-US" sz="3200" dirty="0"/>
          </a:p>
        </p:txBody>
      </p:sp>
    </p:spTree>
    <p:extLst>
      <p:ext uri="{BB962C8B-B14F-4D97-AF65-F5344CB8AC3E}">
        <p14:creationId xmlns:p14="http://schemas.microsoft.com/office/powerpoint/2010/main" val="19327523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2097</TotalTime>
  <Words>1533</Words>
  <Application>Microsoft Office PowerPoint</Application>
  <PresentationFormat>On-screen Show (4:3)</PresentationFormat>
  <Paragraphs>236</Paragraphs>
  <Slides>42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Courier New</vt:lpstr>
      <vt:lpstr>Wingdings</vt:lpstr>
      <vt:lpstr>Office Theme</vt:lpstr>
      <vt:lpstr>Touro College of Osteopathic Medicine Middletown, NY</vt:lpstr>
      <vt:lpstr>Your Administration</vt:lpstr>
      <vt:lpstr>Lets talk about…</vt:lpstr>
      <vt:lpstr>PowerPoint Presentation</vt:lpstr>
      <vt:lpstr>PowerPoint Presentation</vt:lpstr>
      <vt:lpstr>PowerPoint Presentation</vt:lpstr>
      <vt:lpstr>PowerPoint Presentation</vt:lpstr>
      <vt:lpstr>Important notices:</vt:lpstr>
      <vt:lpstr>Other important notices….  You must check your TouroCOM email everyday for notices and updates from admin and course faculty!!!!  Notices will only be sent to Touro email addresses.  Admin and faculty are not responsible for notices that you don’t receive because you don’t check your Touro email.</vt:lpstr>
      <vt:lpstr>Lets talk about…</vt:lpstr>
      <vt:lpstr>In the beginning, there were live lectures….</vt:lpstr>
      <vt:lpstr>PowerPoint Presentation</vt:lpstr>
      <vt:lpstr>PowerPoint Presentation</vt:lpstr>
      <vt:lpstr>Classes with no lecture halls</vt:lpstr>
      <vt:lpstr>Classes with no lecture halls</vt:lpstr>
      <vt:lpstr>Classes with no lecture halls</vt:lpstr>
      <vt:lpstr>Classes with no lecture halls</vt:lpstr>
      <vt:lpstr>Classes with no lecture halls</vt:lpstr>
      <vt:lpstr>PowerPoint Presentation</vt:lpstr>
      <vt:lpstr>PowerPoint Presentation</vt:lpstr>
      <vt:lpstr>PowerPoint Presentation</vt:lpstr>
      <vt:lpstr>About those learning objectives…</vt:lpstr>
      <vt:lpstr>Questions?</vt:lpstr>
      <vt:lpstr>PowerPoint Presentation</vt:lpstr>
      <vt:lpstr>Now what?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Important iClicker Policy Points (iClicker policy can be found in your Course DOC Book) </vt:lpstr>
      <vt:lpstr>Important iClicker Policy Points (iClicker policy can be found in your Course DOC Book) </vt:lpstr>
      <vt:lpstr>Important iClicker Policy Points (iClicker policy can be found in your Course DOC Book) </vt:lpstr>
      <vt:lpstr>Who to speak with if you have questions or concerns about the course?</vt:lpstr>
      <vt:lpstr>Some policy points:</vt:lpstr>
      <vt:lpstr>PowerPoint Presentation</vt:lpstr>
      <vt:lpstr>Some policy points:</vt:lpstr>
      <vt:lpstr>Lets talk about…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Touro College of Osteopathic Medicine Middletown, NY</dc:title>
  <dc:creator>Windows User</dc:creator>
  <cp:lastModifiedBy>Stephen Jones</cp:lastModifiedBy>
  <cp:revision>118</cp:revision>
  <dcterms:created xsi:type="dcterms:W3CDTF">2014-07-27T02:29:50Z</dcterms:created>
  <dcterms:modified xsi:type="dcterms:W3CDTF">2017-07-25T19:04:13Z</dcterms:modified>
</cp:coreProperties>
</file>