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75" r:id="rId2"/>
    <p:sldId id="257" r:id="rId3"/>
    <p:sldId id="350" r:id="rId4"/>
    <p:sldId id="341" r:id="rId5"/>
    <p:sldId id="258" r:id="rId6"/>
    <p:sldId id="259" r:id="rId7"/>
    <p:sldId id="260" r:id="rId8"/>
    <p:sldId id="262" r:id="rId9"/>
    <p:sldId id="263" r:id="rId10"/>
    <p:sldId id="264" r:id="rId11"/>
    <p:sldId id="267" r:id="rId12"/>
    <p:sldId id="268" r:id="rId13"/>
    <p:sldId id="270" r:id="rId14"/>
    <p:sldId id="271" r:id="rId15"/>
    <p:sldId id="272" r:id="rId16"/>
    <p:sldId id="274" r:id="rId17"/>
    <p:sldId id="302" r:id="rId18"/>
    <p:sldId id="294" r:id="rId19"/>
    <p:sldId id="278" r:id="rId20"/>
    <p:sldId id="279" r:id="rId21"/>
    <p:sldId id="280" r:id="rId22"/>
    <p:sldId id="281" r:id="rId23"/>
    <p:sldId id="282" r:id="rId24"/>
    <p:sldId id="283" r:id="rId25"/>
    <p:sldId id="284" r:id="rId26"/>
    <p:sldId id="343" r:id="rId27"/>
    <p:sldId id="286" r:id="rId28"/>
    <p:sldId id="287" r:id="rId29"/>
    <p:sldId id="295" r:id="rId30"/>
    <p:sldId id="296" r:id="rId31"/>
    <p:sldId id="297" r:id="rId32"/>
    <p:sldId id="298" r:id="rId33"/>
    <p:sldId id="299" r:id="rId34"/>
    <p:sldId id="300" r:id="rId35"/>
    <p:sldId id="292" r:id="rId36"/>
    <p:sldId id="303" r:id="rId37"/>
    <p:sldId id="304" r:id="rId38"/>
    <p:sldId id="305" r:id="rId39"/>
    <p:sldId id="306" r:id="rId40"/>
    <p:sldId id="308" r:id="rId41"/>
    <p:sldId id="309" r:id="rId42"/>
    <p:sldId id="310" r:id="rId43"/>
    <p:sldId id="312" r:id="rId44"/>
    <p:sldId id="313" r:id="rId45"/>
    <p:sldId id="314" r:id="rId46"/>
    <p:sldId id="315" r:id="rId47"/>
    <p:sldId id="316" r:id="rId48"/>
    <p:sldId id="317" r:id="rId49"/>
    <p:sldId id="318" r:id="rId50"/>
    <p:sldId id="320" r:id="rId51"/>
    <p:sldId id="321" r:id="rId52"/>
    <p:sldId id="322" r:id="rId53"/>
    <p:sldId id="323" r:id="rId54"/>
    <p:sldId id="324" r:id="rId55"/>
    <p:sldId id="325" r:id="rId56"/>
    <p:sldId id="326" r:id="rId57"/>
    <p:sldId id="327" r:id="rId58"/>
    <p:sldId id="328" r:id="rId59"/>
    <p:sldId id="329" r:id="rId60"/>
    <p:sldId id="330" r:id="rId61"/>
    <p:sldId id="339" r:id="rId62"/>
    <p:sldId id="331" r:id="rId63"/>
    <p:sldId id="332" r:id="rId64"/>
    <p:sldId id="333" r:id="rId65"/>
    <p:sldId id="334" r:id="rId66"/>
    <p:sldId id="335" r:id="rId67"/>
    <p:sldId id="336" r:id="rId68"/>
    <p:sldId id="337" r:id="rId69"/>
    <p:sldId id="342" r:id="rId70"/>
    <p:sldId id="340" r:id="rId7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3" d="100"/>
          <a:sy n="53" d="100"/>
        </p:scale>
        <p:origin x="858" y="3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18CA-C26F-4EC9-A943-9330F70A6A43}"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US"/>
        </a:p>
      </dgm:t>
    </dgm:pt>
    <dgm:pt modelId="{175D1024-E87C-4AB7-B824-DB68F3066818}">
      <dgm:prSet phldrT="[Text]" custT="1"/>
      <dgm:spPr/>
      <dgm:t>
        <a:bodyPr/>
        <a:lstStyle/>
        <a:p>
          <a:r>
            <a:rPr lang="en-US" sz="2000" b="1" dirty="0" smtClean="0"/>
            <a:t>Monitoring</a:t>
          </a:r>
        </a:p>
        <a:p>
          <a:r>
            <a:rPr lang="en-US" sz="2000" b="1" dirty="0" smtClean="0"/>
            <a:t>Acting</a:t>
          </a:r>
          <a:endParaRPr lang="en-US" sz="2000" b="1" dirty="0"/>
        </a:p>
      </dgm:t>
    </dgm:pt>
    <dgm:pt modelId="{23F662E8-A61F-440C-951A-63FBA19B3EF3}" type="parTrans" cxnId="{E086A19F-7524-48A9-96EF-78D2E76B63F1}">
      <dgm:prSet/>
      <dgm:spPr/>
      <dgm:t>
        <a:bodyPr/>
        <a:lstStyle/>
        <a:p>
          <a:endParaRPr lang="en-US"/>
        </a:p>
      </dgm:t>
    </dgm:pt>
    <dgm:pt modelId="{0594516C-5D7C-41D2-B349-B29664FF1520}" type="sibTrans" cxnId="{E086A19F-7524-48A9-96EF-78D2E76B63F1}">
      <dgm:prSet/>
      <dgm:spPr/>
      <dgm:t>
        <a:bodyPr/>
        <a:lstStyle/>
        <a:p>
          <a:endParaRPr lang="en-US"/>
        </a:p>
      </dgm:t>
    </dgm:pt>
    <dgm:pt modelId="{71F17692-4610-4E08-9EB6-E626F22131CA}">
      <dgm:prSet phldrT="[Text]" custT="1"/>
      <dgm:spPr/>
      <dgm:t>
        <a:bodyPr/>
        <a:lstStyle/>
        <a:p>
          <a:r>
            <a:rPr lang="en-US" sz="2000" b="1" dirty="0" smtClean="0"/>
            <a:t>Control Acting</a:t>
          </a:r>
          <a:endParaRPr lang="en-US" sz="2000" b="1" dirty="0"/>
        </a:p>
      </dgm:t>
    </dgm:pt>
    <dgm:pt modelId="{A4D8F90F-1664-481F-BF6A-3062F094657C}" type="parTrans" cxnId="{035927BD-09D1-43C0-BB92-81D406C29D11}">
      <dgm:prSet/>
      <dgm:spPr/>
      <dgm:t>
        <a:bodyPr/>
        <a:lstStyle/>
        <a:p>
          <a:endParaRPr lang="en-US"/>
        </a:p>
      </dgm:t>
    </dgm:pt>
    <dgm:pt modelId="{7174F727-3B8F-425F-B65F-4784800B8C7F}" type="sibTrans" cxnId="{035927BD-09D1-43C0-BB92-81D406C29D11}">
      <dgm:prSet/>
      <dgm:spPr/>
      <dgm:t>
        <a:bodyPr/>
        <a:lstStyle/>
        <a:p>
          <a:endParaRPr lang="en-US"/>
        </a:p>
      </dgm:t>
    </dgm:pt>
    <dgm:pt modelId="{67825357-3BA1-48A6-9B0C-02C1A234F1EC}">
      <dgm:prSet phldrT="[Text]" custT="1"/>
      <dgm:spPr/>
      <dgm:t>
        <a:bodyPr/>
        <a:lstStyle/>
        <a:p>
          <a:r>
            <a:rPr lang="en-US" sz="2000" b="1" dirty="0" smtClean="0"/>
            <a:t>Reaction </a:t>
          </a:r>
        </a:p>
        <a:p>
          <a:r>
            <a:rPr lang="en-US" sz="2000" b="1" dirty="0" smtClean="0"/>
            <a:t>Reflection</a:t>
          </a:r>
          <a:endParaRPr lang="en-US" sz="2000" b="1" dirty="0"/>
        </a:p>
      </dgm:t>
    </dgm:pt>
    <dgm:pt modelId="{35F451E1-C6DE-4FC1-957B-A8EE8C015350}" type="parTrans" cxnId="{400979FD-BB5C-4A92-A1B4-CA59BD730852}">
      <dgm:prSet/>
      <dgm:spPr/>
      <dgm:t>
        <a:bodyPr/>
        <a:lstStyle/>
        <a:p>
          <a:endParaRPr lang="en-US"/>
        </a:p>
      </dgm:t>
    </dgm:pt>
    <dgm:pt modelId="{96178A63-E580-46B2-A8D6-1D294143D7C4}" type="sibTrans" cxnId="{400979FD-BB5C-4A92-A1B4-CA59BD730852}">
      <dgm:prSet/>
      <dgm:spPr/>
      <dgm:t>
        <a:bodyPr/>
        <a:lstStyle/>
        <a:p>
          <a:endParaRPr lang="en-US"/>
        </a:p>
      </dgm:t>
    </dgm:pt>
    <dgm:pt modelId="{733E4834-5287-43AE-B9FD-3691A2673687}">
      <dgm:prSet phldrT="[Text]" custT="1"/>
      <dgm:spPr/>
      <dgm:t>
        <a:bodyPr/>
        <a:lstStyle/>
        <a:p>
          <a:r>
            <a:rPr lang="en-US" sz="2000" b="1" dirty="0" smtClean="0"/>
            <a:t>Forethought</a:t>
          </a:r>
        </a:p>
        <a:p>
          <a:r>
            <a:rPr lang="en-US" sz="2000" b="1" dirty="0" smtClean="0"/>
            <a:t>Planning</a:t>
          </a:r>
        </a:p>
        <a:p>
          <a:r>
            <a:rPr lang="en-US" sz="2000" b="1" dirty="0" smtClean="0"/>
            <a:t>Activation</a:t>
          </a:r>
          <a:endParaRPr lang="en-US" sz="2000" b="1" dirty="0"/>
        </a:p>
      </dgm:t>
    </dgm:pt>
    <dgm:pt modelId="{CC36C453-E43E-45A1-A150-8728BD736471}" type="parTrans" cxnId="{947D95AA-CA8B-433E-AE91-7E0FF17F8258}">
      <dgm:prSet/>
      <dgm:spPr/>
      <dgm:t>
        <a:bodyPr/>
        <a:lstStyle/>
        <a:p>
          <a:endParaRPr lang="en-US"/>
        </a:p>
      </dgm:t>
    </dgm:pt>
    <dgm:pt modelId="{C15C37AE-D22C-4631-BD1B-FA715C3C67D8}" type="sibTrans" cxnId="{947D95AA-CA8B-433E-AE91-7E0FF17F8258}">
      <dgm:prSet/>
      <dgm:spPr/>
      <dgm:t>
        <a:bodyPr/>
        <a:lstStyle/>
        <a:p>
          <a:endParaRPr lang="en-US"/>
        </a:p>
      </dgm:t>
    </dgm:pt>
    <dgm:pt modelId="{E2090C13-A186-4854-BFC0-9210D8B6DA37}" type="pres">
      <dgm:prSet presAssocID="{B52E18CA-C26F-4EC9-A943-9330F70A6A43}" presName="cycle" presStyleCnt="0">
        <dgm:presLayoutVars>
          <dgm:dir/>
          <dgm:resizeHandles val="exact"/>
        </dgm:presLayoutVars>
      </dgm:prSet>
      <dgm:spPr/>
      <dgm:t>
        <a:bodyPr/>
        <a:lstStyle/>
        <a:p>
          <a:endParaRPr lang="en-US"/>
        </a:p>
      </dgm:t>
    </dgm:pt>
    <dgm:pt modelId="{2318A9C0-5B3B-4B70-B243-EFDDE7DD3131}" type="pres">
      <dgm:prSet presAssocID="{175D1024-E87C-4AB7-B824-DB68F3066818}" presName="dummy" presStyleCnt="0"/>
      <dgm:spPr/>
    </dgm:pt>
    <dgm:pt modelId="{6732193F-CB73-4D39-8A8A-72045F380241}" type="pres">
      <dgm:prSet presAssocID="{175D1024-E87C-4AB7-B824-DB68F3066818}" presName="node" presStyleLbl="revTx" presStyleIdx="0" presStyleCnt="4">
        <dgm:presLayoutVars>
          <dgm:bulletEnabled val="1"/>
        </dgm:presLayoutVars>
      </dgm:prSet>
      <dgm:spPr/>
      <dgm:t>
        <a:bodyPr/>
        <a:lstStyle/>
        <a:p>
          <a:endParaRPr lang="en-US"/>
        </a:p>
      </dgm:t>
    </dgm:pt>
    <dgm:pt modelId="{040E149F-7926-484B-830F-227DBDC7707E}" type="pres">
      <dgm:prSet presAssocID="{0594516C-5D7C-41D2-B349-B29664FF1520}" presName="sibTrans" presStyleLbl="node1" presStyleIdx="0" presStyleCnt="4"/>
      <dgm:spPr/>
      <dgm:t>
        <a:bodyPr/>
        <a:lstStyle/>
        <a:p>
          <a:endParaRPr lang="en-US"/>
        </a:p>
      </dgm:t>
    </dgm:pt>
    <dgm:pt modelId="{008A9E14-E70D-48FE-8A39-46B8BCBE6077}" type="pres">
      <dgm:prSet presAssocID="{71F17692-4610-4E08-9EB6-E626F22131CA}" presName="dummy" presStyleCnt="0"/>
      <dgm:spPr/>
    </dgm:pt>
    <dgm:pt modelId="{780CEC9A-90D8-4B0B-BE86-8BC1BF4B95EE}" type="pres">
      <dgm:prSet presAssocID="{71F17692-4610-4E08-9EB6-E626F22131CA}" presName="node" presStyleLbl="revTx" presStyleIdx="1" presStyleCnt="4">
        <dgm:presLayoutVars>
          <dgm:bulletEnabled val="1"/>
        </dgm:presLayoutVars>
      </dgm:prSet>
      <dgm:spPr/>
      <dgm:t>
        <a:bodyPr/>
        <a:lstStyle/>
        <a:p>
          <a:endParaRPr lang="en-US"/>
        </a:p>
      </dgm:t>
    </dgm:pt>
    <dgm:pt modelId="{B689B794-5DB3-408B-BCBA-0986B529A087}" type="pres">
      <dgm:prSet presAssocID="{7174F727-3B8F-425F-B65F-4784800B8C7F}" presName="sibTrans" presStyleLbl="node1" presStyleIdx="1" presStyleCnt="4"/>
      <dgm:spPr/>
      <dgm:t>
        <a:bodyPr/>
        <a:lstStyle/>
        <a:p>
          <a:endParaRPr lang="en-US"/>
        </a:p>
      </dgm:t>
    </dgm:pt>
    <dgm:pt modelId="{5DEE1281-F333-4692-8447-B365E8BB54F9}" type="pres">
      <dgm:prSet presAssocID="{67825357-3BA1-48A6-9B0C-02C1A234F1EC}" presName="dummy" presStyleCnt="0"/>
      <dgm:spPr/>
    </dgm:pt>
    <dgm:pt modelId="{44C511D9-8BF6-4800-8235-C3D871131806}" type="pres">
      <dgm:prSet presAssocID="{67825357-3BA1-48A6-9B0C-02C1A234F1EC}" presName="node" presStyleLbl="revTx" presStyleIdx="2" presStyleCnt="4">
        <dgm:presLayoutVars>
          <dgm:bulletEnabled val="1"/>
        </dgm:presLayoutVars>
      </dgm:prSet>
      <dgm:spPr/>
      <dgm:t>
        <a:bodyPr/>
        <a:lstStyle/>
        <a:p>
          <a:endParaRPr lang="en-US"/>
        </a:p>
      </dgm:t>
    </dgm:pt>
    <dgm:pt modelId="{5CBED9A5-62C5-4713-8DCD-910BE75C3B72}" type="pres">
      <dgm:prSet presAssocID="{96178A63-E580-46B2-A8D6-1D294143D7C4}" presName="sibTrans" presStyleLbl="node1" presStyleIdx="2" presStyleCnt="4"/>
      <dgm:spPr/>
      <dgm:t>
        <a:bodyPr/>
        <a:lstStyle/>
        <a:p>
          <a:endParaRPr lang="en-US"/>
        </a:p>
      </dgm:t>
    </dgm:pt>
    <dgm:pt modelId="{4B90A457-EFE1-476C-9DC4-CA568C3894B4}" type="pres">
      <dgm:prSet presAssocID="{733E4834-5287-43AE-B9FD-3691A2673687}" presName="dummy" presStyleCnt="0"/>
      <dgm:spPr/>
    </dgm:pt>
    <dgm:pt modelId="{C434299B-E6BB-443D-B71D-503CBA5636F4}" type="pres">
      <dgm:prSet presAssocID="{733E4834-5287-43AE-B9FD-3691A2673687}" presName="node" presStyleLbl="revTx" presStyleIdx="3" presStyleCnt="4">
        <dgm:presLayoutVars>
          <dgm:bulletEnabled val="1"/>
        </dgm:presLayoutVars>
      </dgm:prSet>
      <dgm:spPr/>
      <dgm:t>
        <a:bodyPr/>
        <a:lstStyle/>
        <a:p>
          <a:endParaRPr lang="en-US"/>
        </a:p>
      </dgm:t>
    </dgm:pt>
    <dgm:pt modelId="{1A18D358-15D9-4BEA-841C-6AFB0AFDBFA4}" type="pres">
      <dgm:prSet presAssocID="{C15C37AE-D22C-4631-BD1B-FA715C3C67D8}" presName="sibTrans" presStyleLbl="node1" presStyleIdx="3" presStyleCnt="4"/>
      <dgm:spPr/>
      <dgm:t>
        <a:bodyPr/>
        <a:lstStyle/>
        <a:p>
          <a:endParaRPr lang="en-US"/>
        </a:p>
      </dgm:t>
    </dgm:pt>
  </dgm:ptLst>
  <dgm:cxnLst>
    <dgm:cxn modelId="{E086A19F-7524-48A9-96EF-78D2E76B63F1}" srcId="{B52E18CA-C26F-4EC9-A943-9330F70A6A43}" destId="{175D1024-E87C-4AB7-B824-DB68F3066818}" srcOrd="0" destOrd="0" parTransId="{23F662E8-A61F-440C-951A-63FBA19B3EF3}" sibTransId="{0594516C-5D7C-41D2-B349-B29664FF1520}"/>
    <dgm:cxn modelId="{10ADB538-1010-4E1C-86FD-55519EFE2EA5}" type="presOf" srcId="{96178A63-E580-46B2-A8D6-1D294143D7C4}" destId="{5CBED9A5-62C5-4713-8DCD-910BE75C3B72}" srcOrd="0" destOrd="0" presId="urn:microsoft.com/office/officeart/2005/8/layout/cycle1"/>
    <dgm:cxn modelId="{EB8FF147-F16E-4533-A435-B34B7E5503A4}" type="presOf" srcId="{0594516C-5D7C-41D2-B349-B29664FF1520}" destId="{040E149F-7926-484B-830F-227DBDC7707E}" srcOrd="0" destOrd="0" presId="urn:microsoft.com/office/officeart/2005/8/layout/cycle1"/>
    <dgm:cxn modelId="{947D95AA-CA8B-433E-AE91-7E0FF17F8258}" srcId="{B52E18CA-C26F-4EC9-A943-9330F70A6A43}" destId="{733E4834-5287-43AE-B9FD-3691A2673687}" srcOrd="3" destOrd="0" parTransId="{CC36C453-E43E-45A1-A150-8728BD736471}" sibTransId="{C15C37AE-D22C-4631-BD1B-FA715C3C67D8}"/>
    <dgm:cxn modelId="{400979FD-BB5C-4A92-A1B4-CA59BD730852}" srcId="{B52E18CA-C26F-4EC9-A943-9330F70A6A43}" destId="{67825357-3BA1-48A6-9B0C-02C1A234F1EC}" srcOrd="2" destOrd="0" parTransId="{35F451E1-C6DE-4FC1-957B-A8EE8C015350}" sibTransId="{96178A63-E580-46B2-A8D6-1D294143D7C4}"/>
    <dgm:cxn modelId="{035927BD-09D1-43C0-BB92-81D406C29D11}" srcId="{B52E18CA-C26F-4EC9-A943-9330F70A6A43}" destId="{71F17692-4610-4E08-9EB6-E626F22131CA}" srcOrd="1" destOrd="0" parTransId="{A4D8F90F-1664-481F-BF6A-3062F094657C}" sibTransId="{7174F727-3B8F-425F-B65F-4784800B8C7F}"/>
    <dgm:cxn modelId="{D1BF4E5C-CBAB-42C8-86C4-AD155DF6035A}" type="presOf" srcId="{C15C37AE-D22C-4631-BD1B-FA715C3C67D8}" destId="{1A18D358-15D9-4BEA-841C-6AFB0AFDBFA4}" srcOrd="0" destOrd="0" presId="urn:microsoft.com/office/officeart/2005/8/layout/cycle1"/>
    <dgm:cxn modelId="{22A71081-57BD-4C8C-90B7-F85F212952AA}" type="presOf" srcId="{733E4834-5287-43AE-B9FD-3691A2673687}" destId="{C434299B-E6BB-443D-B71D-503CBA5636F4}" srcOrd="0" destOrd="0" presId="urn:microsoft.com/office/officeart/2005/8/layout/cycle1"/>
    <dgm:cxn modelId="{806A7856-3B06-4226-A60E-DD38883CC1A5}" type="presOf" srcId="{67825357-3BA1-48A6-9B0C-02C1A234F1EC}" destId="{44C511D9-8BF6-4800-8235-C3D871131806}" srcOrd="0" destOrd="0" presId="urn:microsoft.com/office/officeart/2005/8/layout/cycle1"/>
    <dgm:cxn modelId="{AE7BB77D-AAD6-4214-AB96-5BAB62C50CFE}" type="presOf" srcId="{175D1024-E87C-4AB7-B824-DB68F3066818}" destId="{6732193F-CB73-4D39-8A8A-72045F380241}" srcOrd="0" destOrd="0" presId="urn:microsoft.com/office/officeart/2005/8/layout/cycle1"/>
    <dgm:cxn modelId="{7A4621E1-6141-477B-82CC-6BD5A387F6EE}" type="presOf" srcId="{71F17692-4610-4E08-9EB6-E626F22131CA}" destId="{780CEC9A-90D8-4B0B-BE86-8BC1BF4B95EE}" srcOrd="0" destOrd="0" presId="urn:microsoft.com/office/officeart/2005/8/layout/cycle1"/>
    <dgm:cxn modelId="{FB559B77-E307-4BFB-A811-A175652C22C7}" type="presOf" srcId="{B52E18CA-C26F-4EC9-A943-9330F70A6A43}" destId="{E2090C13-A186-4854-BFC0-9210D8B6DA37}" srcOrd="0" destOrd="0" presId="urn:microsoft.com/office/officeart/2005/8/layout/cycle1"/>
    <dgm:cxn modelId="{55970278-7C2D-4EBB-B397-FC69A6CBA8BE}" type="presOf" srcId="{7174F727-3B8F-425F-B65F-4784800B8C7F}" destId="{B689B794-5DB3-408B-BCBA-0986B529A087}" srcOrd="0" destOrd="0" presId="urn:microsoft.com/office/officeart/2005/8/layout/cycle1"/>
    <dgm:cxn modelId="{59361259-CAA5-4E34-B37C-DBA71AA7F380}" type="presParOf" srcId="{E2090C13-A186-4854-BFC0-9210D8B6DA37}" destId="{2318A9C0-5B3B-4B70-B243-EFDDE7DD3131}" srcOrd="0" destOrd="0" presId="urn:microsoft.com/office/officeart/2005/8/layout/cycle1"/>
    <dgm:cxn modelId="{291B7C20-6DEE-4857-97F8-DC1AF3638308}" type="presParOf" srcId="{E2090C13-A186-4854-BFC0-9210D8B6DA37}" destId="{6732193F-CB73-4D39-8A8A-72045F380241}" srcOrd="1" destOrd="0" presId="urn:microsoft.com/office/officeart/2005/8/layout/cycle1"/>
    <dgm:cxn modelId="{11B561CE-3494-4A6B-B1BB-A12C445B8017}" type="presParOf" srcId="{E2090C13-A186-4854-BFC0-9210D8B6DA37}" destId="{040E149F-7926-484B-830F-227DBDC7707E}" srcOrd="2" destOrd="0" presId="urn:microsoft.com/office/officeart/2005/8/layout/cycle1"/>
    <dgm:cxn modelId="{E5A471CE-63AD-4983-A231-CCF315732961}" type="presParOf" srcId="{E2090C13-A186-4854-BFC0-9210D8B6DA37}" destId="{008A9E14-E70D-48FE-8A39-46B8BCBE6077}" srcOrd="3" destOrd="0" presId="urn:microsoft.com/office/officeart/2005/8/layout/cycle1"/>
    <dgm:cxn modelId="{6EB55FCE-1EBF-4F0C-8C74-247872556CC4}" type="presParOf" srcId="{E2090C13-A186-4854-BFC0-9210D8B6DA37}" destId="{780CEC9A-90D8-4B0B-BE86-8BC1BF4B95EE}" srcOrd="4" destOrd="0" presId="urn:microsoft.com/office/officeart/2005/8/layout/cycle1"/>
    <dgm:cxn modelId="{58A6F6BD-A7B7-4256-9F53-D4711FA9BCD9}" type="presParOf" srcId="{E2090C13-A186-4854-BFC0-9210D8B6DA37}" destId="{B689B794-5DB3-408B-BCBA-0986B529A087}" srcOrd="5" destOrd="0" presId="urn:microsoft.com/office/officeart/2005/8/layout/cycle1"/>
    <dgm:cxn modelId="{589D1608-AC7D-45C8-8906-F7EB3B8FFD2E}" type="presParOf" srcId="{E2090C13-A186-4854-BFC0-9210D8B6DA37}" destId="{5DEE1281-F333-4692-8447-B365E8BB54F9}" srcOrd="6" destOrd="0" presId="urn:microsoft.com/office/officeart/2005/8/layout/cycle1"/>
    <dgm:cxn modelId="{CE617BDD-4F06-40FD-9FF9-C120A438EB50}" type="presParOf" srcId="{E2090C13-A186-4854-BFC0-9210D8B6DA37}" destId="{44C511D9-8BF6-4800-8235-C3D871131806}" srcOrd="7" destOrd="0" presId="urn:microsoft.com/office/officeart/2005/8/layout/cycle1"/>
    <dgm:cxn modelId="{7795F879-323D-47D3-8696-235B53895BA7}" type="presParOf" srcId="{E2090C13-A186-4854-BFC0-9210D8B6DA37}" destId="{5CBED9A5-62C5-4713-8DCD-910BE75C3B72}" srcOrd="8" destOrd="0" presId="urn:microsoft.com/office/officeart/2005/8/layout/cycle1"/>
    <dgm:cxn modelId="{2D457FC4-E57A-4AFE-94C7-C07C47A0A15D}" type="presParOf" srcId="{E2090C13-A186-4854-BFC0-9210D8B6DA37}" destId="{4B90A457-EFE1-476C-9DC4-CA568C3894B4}" srcOrd="9" destOrd="0" presId="urn:microsoft.com/office/officeart/2005/8/layout/cycle1"/>
    <dgm:cxn modelId="{CFAE4FEC-1EDB-49F5-A750-32EF4A8EDD0A}" type="presParOf" srcId="{E2090C13-A186-4854-BFC0-9210D8B6DA37}" destId="{C434299B-E6BB-443D-B71D-503CBA5636F4}" srcOrd="10" destOrd="0" presId="urn:microsoft.com/office/officeart/2005/8/layout/cycle1"/>
    <dgm:cxn modelId="{0C73BB92-BC7F-4343-8DFD-9E2E15AFB672}" type="presParOf" srcId="{E2090C13-A186-4854-BFC0-9210D8B6DA37}" destId="{1A18D358-15D9-4BEA-841C-6AFB0AFDBFA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7676E-737E-4F71-984A-3EB7E00F46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13BE2D4-5994-4423-BB3A-F1C17CD3B406}">
      <dgm:prSet phldrT="[Text]"/>
      <dgm:spPr/>
      <dgm:t>
        <a:bodyPr/>
        <a:lstStyle/>
        <a:p>
          <a:r>
            <a:rPr lang="en-US" dirty="0" smtClean="0"/>
            <a:t>Proven Strategies</a:t>
          </a:r>
          <a:endParaRPr lang="en-US" dirty="0"/>
        </a:p>
      </dgm:t>
    </dgm:pt>
    <dgm:pt modelId="{82D08C97-7E79-4D92-A6CC-497CBFC2EB41}" type="parTrans" cxnId="{876568BC-9C4F-4A5B-B3CB-85571533F220}">
      <dgm:prSet/>
      <dgm:spPr/>
      <dgm:t>
        <a:bodyPr/>
        <a:lstStyle/>
        <a:p>
          <a:endParaRPr lang="en-US"/>
        </a:p>
      </dgm:t>
    </dgm:pt>
    <dgm:pt modelId="{B3CA306B-119A-4B63-810B-81EFE5E6B88D}" type="sibTrans" cxnId="{876568BC-9C4F-4A5B-B3CB-85571533F220}">
      <dgm:prSet/>
      <dgm:spPr/>
      <dgm:t>
        <a:bodyPr/>
        <a:lstStyle/>
        <a:p>
          <a:endParaRPr lang="en-US"/>
        </a:p>
      </dgm:t>
    </dgm:pt>
    <dgm:pt modelId="{E05CD896-A65E-40DA-8833-96E42CABAAB9}">
      <dgm:prSet phldrT="[Text]" custT="1"/>
      <dgm:spPr/>
      <dgm:t>
        <a:bodyPr/>
        <a:lstStyle/>
        <a:p>
          <a:r>
            <a:rPr lang="en-US" sz="3600" dirty="0" smtClean="0"/>
            <a:t>Mnemonics</a:t>
          </a:r>
        </a:p>
        <a:p>
          <a:r>
            <a:rPr lang="en-US" sz="2100" dirty="0" smtClean="0"/>
            <a:t>Chunking</a:t>
          </a:r>
        </a:p>
        <a:p>
          <a:r>
            <a:rPr lang="en-US" sz="2100" dirty="0" smtClean="0"/>
            <a:t>Imagery</a:t>
          </a:r>
        </a:p>
        <a:p>
          <a:r>
            <a:rPr lang="en-US" sz="2100" dirty="0" smtClean="0"/>
            <a:t>Memory Palace</a:t>
          </a:r>
        </a:p>
        <a:p>
          <a:r>
            <a:rPr lang="en-US" sz="2100" dirty="0" smtClean="0"/>
            <a:t>Acronyms</a:t>
          </a:r>
        </a:p>
        <a:p>
          <a:endParaRPr lang="en-US" sz="2100" dirty="0" smtClean="0"/>
        </a:p>
        <a:p>
          <a:endParaRPr lang="en-US" sz="2100" dirty="0"/>
        </a:p>
      </dgm:t>
    </dgm:pt>
    <dgm:pt modelId="{95113952-D265-4EA7-B142-D30B744610D1}" type="parTrans" cxnId="{1E510522-35DA-4811-9CFB-015D52962CAC}">
      <dgm:prSet/>
      <dgm:spPr/>
      <dgm:t>
        <a:bodyPr/>
        <a:lstStyle/>
        <a:p>
          <a:endParaRPr lang="en-US"/>
        </a:p>
      </dgm:t>
    </dgm:pt>
    <dgm:pt modelId="{F12E98E6-3422-4137-B68A-449629B9E160}" type="sibTrans" cxnId="{1E510522-35DA-4811-9CFB-015D52962CAC}">
      <dgm:prSet/>
      <dgm:spPr/>
      <dgm:t>
        <a:bodyPr/>
        <a:lstStyle/>
        <a:p>
          <a:endParaRPr lang="en-US"/>
        </a:p>
      </dgm:t>
    </dgm:pt>
    <dgm:pt modelId="{18C30F53-FE3C-4DC6-97B9-983770052F5E}">
      <dgm:prSet phldrT="[Text]" custT="1"/>
      <dgm:spPr/>
      <dgm:t>
        <a:bodyPr/>
        <a:lstStyle/>
        <a:p>
          <a:r>
            <a:rPr lang="en-US" sz="3100" dirty="0" smtClean="0"/>
            <a:t>Learning Strategies</a:t>
          </a:r>
        </a:p>
        <a:p>
          <a:r>
            <a:rPr lang="en-US" sz="2000" dirty="0" smtClean="0"/>
            <a:t>Rehearsal</a:t>
          </a:r>
        </a:p>
        <a:p>
          <a:r>
            <a:rPr lang="en-US" sz="2000" dirty="0" smtClean="0"/>
            <a:t>Elaboration</a:t>
          </a:r>
        </a:p>
        <a:p>
          <a:r>
            <a:rPr lang="en-US" sz="2000" dirty="0" smtClean="0"/>
            <a:t>Organization</a:t>
          </a:r>
        </a:p>
        <a:p>
          <a:endParaRPr lang="en-US" sz="2000" dirty="0" smtClean="0"/>
        </a:p>
        <a:p>
          <a:endParaRPr lang="en-US" sz="3100" dirty="0"/>
        </a:p>
      </dgm:t>
    </dgm:pt>
    <dgm:pt modelId="{C35EE71D-3674-49C1-8CD3-C49520C1FE4F}" type="parTrans" cxnId="{3D638C32-6183-4E07-B95D-0D215EDCB7A8}">
      <dgm:prSet/>
      <dgm:spPr/>
      <dgm:t>
        <a:bodyPr/>
        <a:lstStyle/>
        <a:p>
          <a:endParaRPr lang="en-US"/>
        </a:p>
      </dgm:t>
    </dgm:pt>
    <dgm:pt modelId="{B5F34077-EDEA-4E95-8628-952E1F512605}" type="sibTrans" cxnId="{3D638C32-6183-4E07-B95D-0D215EDCB7A8}">
      <dgm:prSet/>
      <dgm:spPr/>
      <dgm:t>
        <a:bodyPr/>
        <a:lstStyle/>
        <a:p>
          <a:endParaRPr lang="en-US"/>
        </a:p>
      </dgm:t>
    </dgm:pt>
    <dgm:pt modelId="{55AD4BDC-49F3-46AF-A2AC-80F00522AEBF}">
      <dgm:prSet phldrT="[Text]" custT="1"/>
      <dgm:spPr/>
      <dgm:t>
        <a:bodyPr/>
        <a:lstStyle/>
        <a:p>
          <a:r>
            <a:rPr lang="en-US" sz="3200" dirty="0" smtClean="0"/>
            <a:t>External Storage</a:t>
          </a:r>
        </a:p>
        <a:p>
          <a:r>
            <a:rPr lang="en-US" sz="2000" dirty="0" smtClean="0"/>
            <a:t>Note-taking</a:t>
          </a:r>
        </a:p>
        <a:p>
          <a:endParaRPr lang="en-US" sz="2000" dirty="0" smtClean="0"/>
        </a:p>
        <a:p>
          <a:endParaRPr lang="en-US" sz="2000" dirty="0" smtClean="0"/>
        </a:p>
        <a:p>
          <a:endParaRPr lang="en-US" sz="2000" dirty="0" smtClean="0"/>
        </a:p>
        <a:p>
          <a:endParaRPr lang="en-US" sz="2000" dirty="0"/>
        </a:p>
      </dgm:t>
    </dgm:pt>
    <dgm:pt modelId="{2B1322DE-AEA0-4909-8DD5-9AA737FFF495}" type="parTrans" cxnId="{1D888867-08A0-49FC-8679-50409ED97D54}">
      <dgm:prSet/>
      <dgm:spPr/>
      <dgm:t>
        <a:bodyPr/>
        <a:lstStyle/>
        <a:p>
          <a:endParaRPr lang="en-US"/>
        </a:p>
      </dgm:t>
    </dgm:pt>
    <dgm:pt modelId="{F838CA4B-18C6-4896-9F43-70B0D6482FC4}" type="sibTrans" cxnId="{1D888867-08A0-49FC-8679-50409ED97D54}">
      <dgm:prSet/>
      <dgm:spPr/>
      <dgm:t>
        <a:bodyPr/>
        <a:lstStyle/>
        <a:p>
          <a:endParaRPr lang="en-US"/>
        </a:p>
      </dgm:t>
    </dgm:pt>
    <dgm:pt modelId="{20C283C8-28C3-4956-B3C7-FD081692F35B}" type="pres">
      <dgm:prSet presAssocID="{64D7676E-737E-4F71-984A-3EB7E00F4650}" presName="composite" presStyleCnt="0">
        <dgm:presLayoutVars>
          <dgm:chMax val="1"/>
          <dgm:dir/>
          <dgm:resizeHandles val="exact"/>
        </dgm:presLayoutVars>
      </dgm:prSet>
      <dgm:spPr/>
      <dgm:t>
        <a:bodyPr/>
        <a:lstStyle/>
        <a:p>
          <a:endParaRPr lang="en-US"/>
        </a:p>
      </dgm:t>
    </dgm:pt>
    <dgm:pt modelId="{E241EAF2-C103-4228-8BB6-61CB86F3511A}" type="pres">
      <dgm:prSet presAssocID="{713BE2D4-5994-4423-BB3A-F1C17CD3B406}" presName="roof" presStyleLbl="dkBgShp" presStyleIdx="0" presStyleCnt="2" custLinFactNeighborX="345" custLinFactNeighborY="-3342"/>
      <dgm:spPr/>
      <dgm:t>
        <a:bodyPr/>
        <a:lstStyle/>
        <a:p>
          <a:endParaRPr lang="en-US"/>
        </a:p>
      </dgm:t>
    </dgm:pt>
    <dgm:pt modelId="{770F707D-13A3-4908-9395-3F37AF0D1E4E}" type="pres">
      <dgm:prSet presAssocID="{713BE2D4-5994-4423-BB3A-F1C17CD3B406}" presName="pillars" presStyleCnt="0"/>
      <dgm:spPr/>
    </dgm:pt>
    <dgm:pt modelId="{4DA996D6-4D25-4055-963B-AAEF9F4A982D}" type="pres">
      <dgm:prSet presAssocID="{713BE2D4-5994-4423-BB3A-F1C17CD3B406}" presName="pillar1" presStyleLbl="node1" presStyleIdx="0" presStyleCnt="3">
        <dgm:presLayoutVars>
          <dgm:bulletEnabled val="1"/>
        </dgm:presLayoutVars>
      </dgm:prSet>
      <dgm:spPr/>
      <dgm:t>
        <a:bodyPr/>
        <a:lstStyle/>
        <a:p>
          <a:endParaRPr lang="en-US"/>
        </a:p>
      </dgm:t>
    </dgm:pt>
    <dgm:pt modelId="{99DE7714-8CBF-4572-8FD5-7A2EEBE8F4AA}" type="pres">
      <dgm:prSet presAssocID="{18C30F53-FE3C-4DC6-97B9-983770052F5E}" presName="pillarX" presStyleLbl="node1" presStyleIdx="1" presStyleCnt="3">
        <dgm:presLayoutVars>
          <dgm:bulletEnabled val="1"/>
        </dgm:presLayoutVars>
      </dgm:prSet>
      <dgm:spPr/>
      <dgm:t>
        <a:bodyPr/>
        <a:lstStyle/>
        <a:p>
          <a:endParaRPr lang="en-US"/>
        </a:p>
      </dgm:t>
    </dgm:pt>
    <dgm:pt modelId="{D6A0BCA9-37F2-42A4-94D1-ABA346CA0087}" type="pres">
      <dgm:prSet presAssocID="{55AD4BDC-49F3-46AF-A2AC-80F00522AEBF}" presName="pillarX" presStyleLbl="node1" presStyleIdx="2" presStyleCnt="3">
        <dgm:presLayoutVars>
          <dgm:bulletEnabled val="1"/>
        </dgm:presLayoutVars>
      </dgm:prSet>
      <dgm:spPr/>
      <dgm:t>
        <a:bodyPr/>
        <a:lstStyle/>
        <a:p>
          <a:endParaRPr lang="en-US"/>
        </a:p>
      </dgm:t>
    </dgm:pt>
    <dgm:pt modelId="{5E890919-FD1B-49D8-BF80-A5275D8D2596}" type="pres">
      <dgm:prSet presAssocID="{713BE2D4-5994-4423-BB3A-F1C17CD3B406}" presName="base" presStyleLbl="dkBgShp" presStyleIdx="1" presStyleCnt="2"/>
      <dgm:spPr/>
    </dgm:pt>
  </dgm:ptLst>
  <dgm:cxnLst>
    <dgm:cxn modelId="{3D638C32-6183-4E07-B95D-0D215EDCB7A8}" srcId="{713BE2D4-5994-4423-BB3A-F1C17CD3B406}" destId="{18C30F53-FE3C-4DC6-97B9-983770052F5E}" srcOrd="1" destOrd="0" parTransId="{C35EE71D-3674-49C1-8CD3-C49520C1FE4F}" sibTransId="{B5F34077-EDEA-4E95-8628-952E1F512605}"/>
    <dgm:cxn modelId="{693399B2-99C8-4C83-828D-C484FC969080}" type="presOf" srcId="{18C30F53-FE3C-4DC6-97B9-983770052F5E}" destId="{99DE7714-8CBF-4572-8FD5-7A2EEBE8F4AA}" srcOrd="0" destOrd="0" presId="urn:microsoft.com/office/officeart/2005/8/layout/hList3"/>
    <dgm:cxn modelId="{1EB27A1F-C837-47A9-AA6A-1EF774724FC6}" type="presOf" srcId="{55AD4BDC-49F3-46AF-A2AC-80F00522AEBF}" destId="{D6A0BCA9-37F2-42A4-94D1-ABA346CA0087}" srcOrd="0" destOrd="0" presId="urn:microsoft.com/office/officeart/2005/8/layout/hList3"/>
    <dgm:cxn modelId="{1D888867-08A0-49FC-8679-50409ED97D54}" srcId="{713BE2D4-5994-4423-BB3A-F1C17CD3B406}" destId="{55AD4BDC-49F3-46AF-A2AC-80F00522AEBF}" srcOrd="2" destOrd="0" parTransId="{2B1322DE-AEA0-4909-8DD5-9AA737FFF495}" sibTransId="{F838CA4B-18C6-4896-9F43-70B0D6482FC4}"/>
    <dgm:cxn modelId="{564CCF7F-4920-45E5-B3BE-79E64581EF12}" type="presOf" srcId="{713BE2D4-5994-4423-BB3A-F1C17CD3B406}" destId="{E241EAF2-C103-4228-8BB6-61CB86F3511A}" srcOrd="0" destOrd="0" presId="urn:microsoft.com/office/officeart/2005/8/layout/hList3"/>
    <dgm:cxn modelId="{3499377C-D528-4FEC-9180-93F251126A4A}" type="presOf" srcId="{E05CD896-A65E-40DA-8833-96E42CABAAB9}" destId="{4DA996D6-4D25-4055-963B-AAEF9F4A982D}" srcOrd="0" destOrd="0" presId="urn:microsoft.com/office/officeart/2005/8/layout/hList3"/>
    <dgm:cxn modelId="{876568BC-9C4F-4A5B-B3CB-85571533F220}" srcId="{64D7676E-737E-4F71-984A-3EB7E00F4650}" destId="{713BE2D4-5994-4423-BB3A-F1C17CD3B406}" srcOrd="0" destOrd="0" parTransId="{82D08C97-7E79-4D92-A6CC-497CBFC2EB41}" sibTransId="{B3CA306B-119A-4B63-810B-81EFE5E6B88D}"/>
    <dgm:cxn modelId="{1E510522-35DA-4811-9CFB-015D52962CAC}" srcId="{713BE2D4-5994-4423-BB3A-F1C17CD3B406}" destId="{E05CD896-A65E-40DA-8833-96E42CABAAB9}" srcOrd="0" destOrd="0" parTransId="{95113952-D265-4EA7-B142-D30B744610D1}" sibTransId="{F12E98E6-3422-4137-B68A-449629B9E160}"/>
    <dgm:cxn modelId="{0BC0133B-002D-4685-85B3-FD64948ABF77}" type="presOf" srcId="{64D7676E-737E-4F71-984A-3EB7E00F4650}" destId="{20C283C8-28C3-4956-B3C7-FD081692F35B}" srcOrd="0" destOrd="0" presId="urn:microsoft.com/office/officeart/2005/8/layout/hList3"/>
    <dgm:cxn modelId="{D7295317-9845-4078-AED1-49B9EB59AC7B}" type="presParOf" srcId="{20C283C8-28C3-4956-B3C7-FD081692F35B}" destId="{E241EAF2-C103-4228-8BB6-61CB86F3511A}" srcOrd="0" destOrd="0" presId="urn:microsoft.com/office/officeart/2005/8/layout/hList3"/>
    <dgm:cxn modelId="{C7A580A4-0F35-4411-88D3-6461D517F0EF}" type="presParOf" srcId="{20C283C8-28C3-4956-B3C7-FD081692F35B}" destId="{770F707D-13A3-4908-9395-3F37AF0D1E4E}" srcOrd="1" destOrd="0" presId="urn:microsoft.com/office/officeart/2005/8/layout/hList3"/>
    <dgm:cxn modelId="{B10B15E0-24CB-4316-901E-F94E2C1EA2E2}" type="presParOf" srcId="{770F707D-13A3-4908-9395-3F37AF0D1E4E}" destId="{4DA996D6-4D25-4055-963B-AAEF9F4A982D}" srcOrd="0" destOrd="0" presId="urn:microsoft.com/office/officeart/2005/8/layout/hList3"/>
    <dgm:cxn modelId="{DBFABF3E-F54F-49D6-8E33-7F3AD85D76E8}" type="presParOf" srcId="{770F707D-13A3-4908-9395-3F37AF0D1E4E}" destId="{99DE7714-8CBF-4572-8FD5-7A2EEBE8F4AA}" srcOrd="1" destOrd="0" presId="urn:microsoft.com/office/officeart/2005/8/layout/hList3"/>
    <dgm:cxn modelId="{07A454AB-2130-4F88-9630-8A13CF2114B4}" type="presParOf" srcId="{770F707D-13A3-4908-9395-3F37AF0D1E4E}" destId="{D6A0BCA9-37F2-42A4-94D1-ABA346CA0087}" srcOrd="2" destOrd="0" presId="urn:microsoft.com/office/officeart/2005/8/layout/hList3"/>
    <dgm:cxn modelId="{090790FB-D528-431F-AA33-870377864FE6}" type="presParOf" srcId="{20C283C8-28C3-4956-B3C7-FD081692F35B}" destId="{5E890919-FD1B-49D8-BF80-A5275D8D259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193F-CB73-4D39-8A8A-72045F380241}">
      <dsp:nvSpPr>
        <dsp:cNvPr id="0" name=""/>
        <dsp:cNvSpPr/>
      </dsp:nvSpPr>
      <dsp:spPr>
        <a:xfrm>
          <a:off x="3551358"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Monitoring</a:t>
          </a:r>
        </a:p>
        <a:p>
          <a:pPr lvl="0" algn="ctr" defTabSz="889000">
            <a:lnSpc>
              <a:spcPct val="90000"/>
            </a:lnSpc>
            <a:spcBef>
              <a:spcPct val="0"/>
            </a:spcBef>
            <a:spcAft>
              <a:spcPct val="35000"/>
            </a:spcAft>
          </a:pPr>
          <a:r>
            <a:rPr lang="en-US" sz="2000" b="1" kern="1200" dirty="0" smtClean="0"/>
            <a:t>Acting</a:t>
          </a:r>
          <a:endParaRPr lang="en-US" sz="2000" b="1" kern="1200" dirty="0"/>
        </a:p>
      </dsp:txBody>
      <dsp:txXfrm>
        <a:off x="3551358" y="90962"/>
        <a:ext cx="1437679" cy="1437679"/>
      </dsp:txXfrm>
    </dsp:sp>
    <dsp:sp modelId="{040E149F-7926-484B-830F-227DBDC7707E}">
      <dsp:nvSpPr>
        <dsp:cNvPr id="0" name=""/>
        <dsp:cNvSpPr/>
      </dsp:nvSpPr>
      <dsp:spPr>
        <a:xfrm>
          <a:off x="1015841" y="-158"/>
          <a:ext cx="4064317" cy="4064317"/>
        </a:xfrm>
        <a:prstGeom prst="circularArrow">
          <a:avLst>
            <a:gd name="adj1" fmla="val 6898"/>
            <a:gd name="adj2" fmla="val 465012"/>
            <a:gd name="adj3" fmla="val 550847"/>
            <a:gd name="adj4" fmla="val 20584141"/>
            <a:gd name="adj5" fmla="val 80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0CEC9A-90D8-4B0B-BE86-8BC1BF4B95EE}">
      <dsp:nvSpPr>
        <dsp:cNvPr id="0" name=""/>
        <dsp:cNvSpPr/>
      </dsp:nvSpPr>
      <dsp:spPr>
        <a:xfrm>
          <a:off x="3551358"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Control Acting</a:t>
          </a:r>
          <a:endParaRPr lang="en-US" sz="2000" b="1" kern="1200" dirty="0"/>
        </a:p>
      </dsp:txBody>
      <dsp:txXfrm>
        <a:off x="3551358" y="2535358"/>
        <a:ext cx="1437679" cy="1437679"/>
      </dsp:txXfrm>
    </dsp:sp>
    <dsp:sp modelId="{B689B794-5DB3-408B-BCBA-0986B529A087}">
      <dsp:nvSpPr>
        <dsp:cNvPr id="0" name=""/>
        <dsp:cNvSpPr/>
      </dsp:nvSpPr>
      <dsp:spPr>
        <a:xfrm>
          <a:off x="1015841" y="-158"/>
          <a:ext cx="4064317" cy="4064317"/>
        </a:xfrm>
        <a:prstGeom prst="circularArrow">
          <a:avLst>
            <a:gd name="adj1" fmla="val 6898"/>
            <a:gd name="adj2" fmla="val 465012"/>
            <a:gd name="adj3" fmla="val 5950847"/>
            <a:gd name="adj4" fmla="val 4384141"/>
            <a:gd name="adj5" fmla="val 80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C511D9-8BF6-4800-8235-C3D871131806}">
      <dsp:nvSpPr>
        <dsp:cNvPr id="0" name=""/>
        <dsp:cNvSpPr/>
      </dsp:nvSpPr>
      <dsp:spPr>
        <a:xfrm>
          <a:off x="1106962"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Reaction </a:t>
          </a:r>
        </a:p>
        <a:p>
          <a:pPr lvl="0" algn="ctr" defTabSz="889000">
            <a:lnSpc>
              <a:spcPct val="90000"/>
            </a:lnSpc>
            <a:spcBef>
              <a:spcPct val="0"/>
            </a:spcBef>
            <a:spcAft>
              <a:spcPct val="35000"/>
            </a:spcAft>
          </a:pPr>
          <a:r>
            <a:rPr lang="en-US" sz="2000" b="1" kern="1200" dirty="0" smtClean="0"/>
            <a:t>Reflection</a:t>
          </a:r>
          <a:endParaRPr lang="en-US" sz="2000" b="1" kern="1200" dirty="0"/>
        </a:p>
      </dsp:txBody>
      <dsp:txXfrm>
        <a:off x="1106962" y="2535358"/>
        <a:ext cx="1437679" cy="1437679"/>
      </dsp:txXfrm>
    </dsp:sp>
    <dsp:sp modelId="{5CBED9A5-62C5-4713-8DCD-910BE75C3B72}">
      <dsp:nvSpPr>
        <dsp:cNvPr id="0" name=""/>
        <dsp:cNvSpPr/>
      </dsp:nvSpPr>
      <dsp:spPr>
        <a:xfrm>
          <a:off x="1015841" y="-158"/>
          <a:ext cx="4064317" cy="4064317"/>
        </a:xfrm>
        <a:prstGeom prst="circularArrow">
          <a:avLst>
            <a:gd name="adj1" fmla="val 6898"/>
            <a:gd name="adj2" fmla="val 465012"/>
            <a:gd name="adj3" fmla="val 11350847"/>
            <a:gd name="adj4" fmla="val 9784141"/>
            <a:gd name="adj5" fmla="val 80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34299B-E6BB-443D-B71D-503CBA5636F4}">
      <dsp:nvSpPr>
        <dsp:cNvPr id="0" name=""/>
        <dsp:cNvSpPr/>
      </dsp:nvSpPr>
      <dsp:spPr>
        <a:xfrm>
          <a:off x="1106962"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Forethought</a:t>
          </a:r>
        </a:p>
        <a:p>
          <a:pPr lvl="0" algn="ctr" defTabSz="889000">
            <a:lnSpc>
              <a:spcPct val="90000"/>
            </a:lnSpc>
            <a:spcBef>
              <a:spcPct val="0"/>
            </a:spcBef>
            <a:spcAft>
              <a:spcPct val="35000"/>
            </a:spcAft>
          </a:pPr>
          <a:r>
            <a:rPr lang="en-US" sz="2000" b="1" kern="1200" dirty="0" smtClean="0"/>
            <a:t>Planning</a:t>
          </a:r>
        </a:p>
        <a:p>
          <a:pPr lvl="0" algn="ctr" defTabSz="889000">
            <a:lnSpc>
              <a:spcPct val="90000"/>
            </a:lnSpc>
            <a:spcBef>
              <a:spcPct val="0"/>
            </a:spcBef>
            <a:spcAft>
              <a:spcPct val="35000"/>
            </a:spcAft>
          </a:pPr>
          <a:r>
            <a:rPr lang="en-US" sz="2000" b="1" kern="1200" dirty="0" smtClean="0"/>
            <a:t>Activation</a:t>
          </a:r>
          <a:endParaRPr lang="en-US" sz="2000" b="1" kern="1200" dirty="0"/>
        </a:p>
      </dsp:txBody>
      <dsp:txXfrm>
        <a:off x="1106962" y="90962"/>
        <a:ext cx="1437679" cy="1437679"/>
      </dsp:txXfrm>
    </dsp:sp>
    <dsp:sp modelId="{1A18D358-15D9-4BEA-841C-6AFB0AFDBFA4}">
      <dsp:nvSpPr>
        <dsp:cNvPr id="0" name=""/>
        <dsp:cNvSpPr/>
      </dsp:nvSpPr>
      <dsp:spPr>
        <a:xfrm>
          <a:off x="1015841" y="-158"/>
          <a:ext cx="4064317" cy="4064317"/>
        </a:xfrm>
        <a:prstGeom prst="circularArrow">
          <a:avLst>
            <a:gd name="adj1" fmla="val 6898"/>
            <a:gd name="adj2" fmla="val 465012"/>
            <a:gd name="adj3" fmla="val 16750847"/>
            <a:gd name="adj4" fmla="val 15184141"/>
            <a:gd name="adj5" fmla="val 80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EAF2-C103-4228-8BB6-61CB86F3511A}">
      <dsp:nvSpPr>
        <dsp:cNvPr id="0" name=""/>
        <dsp:cNvSpPr/>
      </dsp:nvSpPr>
      <dsp:spPr>
        <a:xfrm>
          <a:off x="0" y="0"/>
          <a:ext cx="8915400" cy="15201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Proven Strategies</a:t>
          </a:r>
          <a:endParaRPr lang="en-US" sz="6500" kern="1200" dirty="0"/>
        </a:p>
      </dsp:txBody>
      <dsp:txXfrm>
        <a:off x="0" y="0"/>
        <a:ext cx="8915400" cy="1520190"/>
      </dsp:txXfrm>
    </dsp:sp>
    <dsp:sp modelId="{4DA996D6-4D25-4055-963B-AAEF9F4A982D}">
      <dsp:nvSpPr>
        <dsp:cNvPr id="0" name=""/>
        <dsp:cNvSpPr/>
      </dsp:nvSpPr>
      <dsp:spPr>
        <a:xfrm>
          <a:off x="4353" y="1520190"/>
          <a:ext cx="2968897" cy="3192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Mnemonics</a:t>
          </a:r>
        </a:p>
        <a:p>
          <a:pPr lvl="0" algn="ctr" defTabSz="1600200">
            <a:lnSpc>
              <a:spcPct val="90000"/>
            </a:lnSpc>
            <a:spcBef>
              <a:spcPct val="0"/>
            </a:spcBef>
            <a:spcAft>
              <a:spcPct val="35000"/>
            </a:spcAft>
          </a:pPr>
          <a:r>
            <a:rPr lang="en-US" sz="2100" kern="1200" dirty="0" smtClean="0"/>
            <a:t>Chunking</a:t>
          </a:r>
        </a:p>
        <a:p>
          <a:pPr lvl="0" algn="ctr" defTabSz="1600200">
            <a:lnSpc>
              <a:spcPct val="90000"/>
            </a:lnSpc>
            <a:spcBef>
              <a:spcPct val="0"/>
            </a:spcBef>
            <a:spcAft>
              <a:spcPct val="35000"/>
            </a:spcAft>
          </a:pPr>
          <a:r>
            <a:rPr lang="en-US" sz="2100" kern="1200" dirty="0" smtClean="0"/>
            <a:t>Imagery</a:t>
          </a:r>
        </a:p>
        <a:p>
          <a:pPr lvl="0" algn="ctr" defTabSz="1600200">
            <a:lnSpc>
              <a:spcPct val="90000"/>
            </a:lnSpc>
            <a:spcBef>
              <a:spcPct val="0"/>
            </a:spcBef>
            <a:spcAft>
              <a:spcPct val="35000"/>
            </a:spcAft>
          </a:pPr>
          <a:r>
            <a:rPr lang="en-US" sz="2100" kern="1200" dirty="0" smtClean="0"/>
            <a:t>Memory Palace</a:t>
          </a:r>
        </a:p>
        <a:p>
          <a:pPr lvl="0" algn="ctr" defTabSz="1600200">
            <a:lnSpc>
              <a:spcPct val="90000"/>
            </a:lnSpc>
            <a:spcBef>
              <a:spcPct val="0"/>
            </a:spcBef>
            <a:spcAft>
              <a:spcPct val="35000"/>
            </a:spcAft>
          </a:pPr>
          <a:r>
            <a:rPr lang="en-US" sz="2100" kern="1200" dirty="0" smtClean="0"/>
            <a:t>Acronyms</a:t>
          </a:r>
        </a:p>
        <a:p>
          <a:pPr lvl="0" algn="ctr" defTabSz="1600200">
            <a:lnSpc>
              <a:spcPct val="90000"/>
            </a:lnSpc>
            <a:spcBef>
              <a:spcPct val="0"/>
            </a:spcBef>
            <a:spcAft>
              <a:spcPct val="35000"/>
            </a:spcAft>
          </a:pPr>
          <a:endParaRPr lang="en-US" sz="2100" kern="1200" dirty="0" smtClean="0"/>
        </a:p>
        <a:p>
          <a:pPr lvl="0" algn="ctr" defTabSz="1600200">
            <a:lnSpc>
              <a:spcPct val="90000"/>
            </a:lnSpc>
            <a:spcBef>
              <a:spcPct val="0"/>
            </a:spcBef>
            <a:spcAft>
              <a:spcPct val="35000"/>
            </a:spcAft>
          </a:pPr>
          <a:endParaRPr lang="en-US" sz="2100" kern="1200" dirty="0"/>
        </a:p>
      </dsp:txBody>
      <dsp:txXfrm>
        <a:off x="4353" y="1520190"/>
        <a:ext cx="2968897" cy="3192399"/>
      </dsp:txXfrm>
    </dsp:sp>
    <dsp:sp modelId="{99DE7714-8CBF-4572-8FD5-7A2EEBE8F4AA}">
      <dsp:nvSpPr>
        <dsp:cNvPr id="0" name=""/>
        <dsp:cNvSpPr/>
      </dsp:nvSpPr>
      <dsp:spPr>
        <a:xfrm>
          <a:off x="2973251" y="1520190"/>
          <a:ext cx="2968897" cy="3192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Learning Strategies</a:t>
          </a:r>
        </a:p>
        <a:p>
          <a:pPr lvl="0" algn="ctr" defTabSz="1377950">
            <a:lnSpc>
              <a:spcPct val="90000"/>
            </a:lnSpc>
            <a:spcBef>
              <a:spcPct val="0"/>
            </a:spcBef>
            <a:spcAft>
              <a:spcPct val="35000"/>
            </a:spcAft>
          </a:pPr>
          <a:r>
            <a:rPr lang="en-US" sz="2000" kern="1200" dirty="0" smtClean="0"/>
            <a:t>Rehearsal</a:t>
          </a:r>
        </a:p>
        <a:p>
          <a:pPr lvl="0" algn="ctr" defTabSz="1377950">
            <a:lnSpc>
              <a:spcPct val="90000"/>
            </a:lnSpc>
            <a:spcBef>
              <a:spcPct val="0"/>
            </a:spcBef>
            <a:spcAft>
              <a:spcPct val="35000"/>
            </a:spcAft>
          </a:pPr>
          <a:r>
            <a:rPr lang="en-US" sz="2000" kern="1200" dirty="0" smtClean="0"/>
            <a:t>Elaboration</a:t>
          </a:r>
        </a:p>
        <a:p>
          <a:pPr lvl="0" algn="ctr" defTabSz="1377950">
            <a:lnSpc>
              <a:spcPct val="90000"/>
            </a:lnSpc>
            <a:spcBef>
              <a:spcPct val="0"/>
            </a:spcBef>
            <a:spcAft>
              <a:spcPct val="35000"/>
            </a:spcAft>
          </a:pPr>
          <a:r>
            <a:rPr lang="en-US" sz="2000" kern="1200" dirty="0" smtClean="0"/>
            <a:t>Organization</a:t>
          </a:r>
        </a:p>
        <a:p>
          <a:pPr lvl="0" algn="ctr" defTabSz="1377950">
            <a:lnSpc>
              <a:spcPct val="90000"/>
            </a:lnSpc>
            <a:spcBef>
              <a:spcPct val="0"/>
            </a:spcBef>
            <a:spcAft>
              <a:spcPct val="35000"/>
            </a:spcAft>
          </a:pPr>
          <a:endParaRPr lang="en-US" sz="2000" kern="1200" dirty="0" smtClean="0"/>
        </a:p>
        <a:p>
          <a:pPr lvl="0" algn="ctr" defTabSz="1377950">
            <a:lnSpc>
              <a:spcPct val="90000"/>
            </a:lnSpc>
            <a:spcBef>
              <a:spcPct val="0"/>
            </a:spcBef>
            <a:spcAft>
              <a:spcPct val="35000"/>
            </a:spcAft>
          </a:pPr>
          <a:endParaRPr lang="en-US" sz="3100" kern="1200" dirty="0"/>
        </a:p>
      </dsp:txBody>
      <dsp:txXfrm>
        <a:off x="2973251" y="1520190"/>
        <a:ext cx="2968897" cy="3192399"/>
      </dsp:txXfrm>
    </dsp:sp>
    <dsp:sp modelId="{D6A0BCA9-37F2-42A4-94D1-ABA346CA0087}">
      <dsp:nvSpPr>
        <dsp:cNvPr id="0" name=""/>
        <dsp:cNvSpPr/>
      </dsp:nvSpPr>
      <dsp:spPr>
        <a:xfrm>
          <a:off x="5942148" y="1520190"/>
          <a:ext cx="2968897" cy="3192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External Storage</a:t>
          </a:r>
        </a:p>
        <a:p>
          <a:pPr lvl="0" algn="ctr" defTabSz="1422400">
            <a:lnSpc>
              <a:spcPct val="90000"/>
            </a:lnSpc>
            <a:spcBef>
              <a:spcPct val="0"/>
            </a:spcBef>
            <a:spcAft>
              <a:spcPct val="35000"/>
            </a:spcAft>
          </a:pPr>
          <a:r>
            <a:rPr lang="en-US" sz="2000" kern="1200" dirty="0" smtClean="0"/>
            <a:t>Note-taking</a:t>
          </a:r>
        </a:p>
        <a:p>
          <a:pPr lvl="0" algn="ctr" defTabSz="1422400">
            <a:lnSpc>
              <a:spcPct val="90000"/>
            </a:lnSpc>
            <a:spcBef>
              <a:spcPct val="0"/>
            </a:spcBef>
            <a:spcAft>
              <a:spcPct val="35000"/>
            </a:spcAft>
          </a:pPr>
          <a:endParaRPr lang="en-US" sz="2000" kern="1200" dirty="0" smtClean="0"/>
        </a:p>
        <a:p>
          <a:pPr lvl="0" algn="ctr" defTabSz="1422400">
            <a:lnSpc>
              <a:spcPct val="90000"/>
            </a:lnSpc>
            <a:spcBef>
              <a:spcPct val="0"/>
            </a:spcBef>
            <a:spcAft>
              <a:spcPct val="35000"/>
            </a:spcAft>
          </a:pPr>
          <a:endParaRPr lang="en-US" sz="2000" kern="1200" dirty="0" smtClean="0"/>
        </a:p>
        <a:p>
          <a:pPr lvl="0" algn="ctr" defTabSz="1422400">
            <a:lnSpc>
              <a:spcPct val="90000"/>
            </a:lnSpc>
            <a:spcBef>
              <a:spcPct val="0"/>
            </a:spcBef>
            <a:spcAft>
              <a:spcPct val="35000"/>
            </a:spcAft>
          </a:pPr>
          <a:endParaRPr lang="en-US" sz="2000" kern="1200" dirty="0" smtClean="0"/>
        </a:p>
        <a:p>
          <a:pPr lvl="0" algn="ctr" defTabSz="1422400">
            <a:lnSpc>
              <a:spcPct val="90000"/>
            </a:lnSpc>
            <a:spcBef>
              <a:spcPct val="0"/>
            </a:spcBef>
            <a:spcAft>
              <a:spcPct val="35000"/>
            </a:spcAft>
          </a:pPr>
          <a:endParaRPr lang="en-US" sz="2000" kern="1200" dirty="0"/>
        </a:p>
      </dsp:txBody>
      <dsp:txXfrm>
        <a:off x="5942148" y="1520190"/>
        <a:ext cx="2968897" cy="3192399"/>
      </dsp:txXfrm>
    </dsp:sp>
    <dsp:sp modelId="{5E890919-FD1B-49D8-BF80-A5275D8D2596}">
      <dsp:nvSpPr>
        <dsp:cNvPr id="0" name=""/>
        <dsp:cNvSpPr/>
      </dsp:nvSpPr>
      <dsp:spPr>
        <a:xfrm>
          <a:off x="0" y="4712589"/>
          <a:ext cx="8915400" cy="3547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6233AD44-B63C-42E2-954D-61A109D389E7}" type="datetimeFigureOut">
              <a:rPr lang="en-US" smtClean="0"/>
              <a:t>8/3/2017</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553BCFCC-9BCA-4F74-8D97-EBD3D71D6A2B}" type="slidenum">
              <a:rPr lang="en-US" smtClean="0"/>
              <a:t>‹#›</a:t>
            </a:fld>
            <a:endParaRPr lang="en-US"/>
          </a:p>
        </p:txBody>
      </p:sp>
    </p:spTree>
    <p:extLst>
      <p:ext uri="{BB962C8B-B14F-4D97-AF65-F5344CB8AC3E}">
        <p14:creationId xmlns:p14="http://schemas.microsoft.com/office/powerpoint/2010/main" val="349457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6EEC1BD-F0AF-4A1B-8822-A7D2B3DE3B8C}" type="datetimeFigureOut">
              <a:rPr lang="en-US" smtClean="0"/>
              <a:t>8/3/2017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76B13B2A-51FB-4340-A23A-C4E168796C99}" type="slidenum">
              <a:rPr lang="en-US" smtClean="0"/>
              <a:t>‹#›</a:t>
            </a:fld>
            <a:endParaRPr lang="en-US"/>
          </a:p>
        </p:txBody>
      </p:sp>
    </p:spTree>
    <p:extLst>
      <p:ext uri="{BB962C8B-B14F-4D97-AF65-F5344CB8AC3E}">
        <p14:creationId xmlns:p14="http://schemas.microsoft.com/office/powerpoint/2010/main" val="182295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cornell+note+taking+example+memory&amp;safe=active&amp;source=lnms&amp;tbm=isch&amp;sa=X&amp;ei=NLsCUvXUIZb_4AP724CgDQ&amp;ved=0CAcQ_AUoAQ&amp;biw=1600&amp;bih=113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10" charset="-128"/>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10" charset="0"/>
                <a:ea typeface="ヒラギノ角ゴ ProN W3" pitchFamily="-110" charset="-128"/>
                <a:sym typeface="Gill Sans" pitchFamily="-110" charset="0"/>
              </a:defRPr>
            </a:lvl1pPr>
            <a:lvl2pPr marL="755283" indent="-290493" eaLnBrk="0" hangingPunct="0">
              <a:defRPr sz="4300">
                <a:solidFill>
                  <a:srgbClr val="000000"/>
                </a:solidFill>
                <a:latin typeface="Gill Sans" pitchFamily="-110" charset="0"/>
                <a:ea typeface="ヒラギノ角ゴ ProN W3" pitchFamily="-110" charset="-128"/>
                <a:sym typeface="Gill Sans" pitchFamily="-110" charset="0"/>
              </a:defRPr>
            </a:lvl2pPr>
            <a:lvl3pPr marL="1161974" indent="-232395" eaLnBrk="0" hangingPunct="0">
              <a:defRPr sz="4300">
                <a:solidFill>
                  <a:srgbClr val="000000"/>
                </a:solidFill>
                <a:latin typeface="Gill Sans" pitchFamily="-110" charset="0"/>
                <a:ea typeface="ヒラギノ角ゴ ProN W3" pitchFamily="-110" charset="-128"/>
                <a:sym typeface="Gill Sans" pitchFamily="-110" charset="0"/>
              </a:defRPr>
            </a:lvl3pPr>
            <a:lvl4pPr marL="1626763" indent="-232395" eaLnBrk="0" hangingPunct="0">
              <a:defRPr sz="4300">
                <a:solidFill>
                  <a:srgbClr val="000000"/>
                </a:solidFill>
                <a:latin typeface="Gill Sans" pitchFamily="-110" charset="0"/>
                <a:ea typeface="ヒラギノ角ゴ ProN W3" pitchFamily="-110" charset="-128"/>
                <a:sym typeface="Gill Sans" pitchFamily="-110" charset="0"/>
              </a:defRPr>
            </a:lvl4pPr>
            <a:lvl5pPr marL="2091553" indent="-232395" eaLnBrk="0" hangingPunct="0">
              <a:defRPr sz="4300">
                <a:solidFill>
                  <a:srgbClr val="000000"/>
                </a:solidFill>
                <a:latin typeface="Gill Sans" pitchFamily="-110" charset="0"/>
                <a:ea typeface="ヒラギノ角ゴ ProN W3" pitchFamily="-110" charset="-128"/>
                <a:sym typeface="Gill Sans" pitchFamily="-110" charset="0"/>
              </a:defRPr>
            </a:lvl5pPr>
            <a:lvl6pPr marL="2556342" indent="-232395" algn="ctr" eaLnBrk="0" fontAlgn="base" hangingPunct="0">
              <a:spcBef>
                <a:spcPct val="0"/>
              </a:spcBef>
              <a:spcAft>
                <a:spcPct val="0"/>
              </a:spcAft>
              <a:defRPr sz="4300">
                <a:solidFill>
                  <a:srgbClr val="000000"/>
                </a:solidFill>
                <a:latin typeface="Gill Sans" pitchFamily="-110" charset="0"/>
                <a:ea typeface="ヒラギノ角ゴ ProN W3" pitchFamily="-110" charset="-128"/>
                <a:sym typeface="Gill Sans" pitchFamily="-110" charset="0"/>
              </a:defRPr>
            </a:lvl6pPr>
            <a:lvl7pPr marL="3021132" indent="-232395" algn="ctr" eaLnBrk="0" fontAlgn="base" hangingPunct="0">
              <a:spcBef>
                <a:spcPct val="0"/>
              </a:spcBef>
              <a:spcAft>
                <a:spcPct val="0"/>
              </a:spcAft>
              <a:defRPr sz="4300">
                <a:solidFill>
                  <a:srgbClr val="000000"/>
                </a:solidFill>
                <a:latin typeface="Gill Sans" pitchFamily="-110" charset="0"/>
                <a:ea typeface="ヒラギノ角ゴ ProN W3" pitchFamily="-110" charset="-128"/>
                <a:sym typeface="Gill Sans" pitchFamily="-110" charset="0"/>
              </a:defRPr>
            </a:lvl7pPr>
            <a:lvl8pPr marL="3485921" indent="-232395" algn="ctr" eaLnBrk="0" fontAlgn="base" hangingPunct="0">
              <a:spcBef>
                <a:spcPct val="0"/>
              </a:spcBef>
              <a:spcAft>
                <a:spcPct val="0"/>
              </a:spcAft>
              <a:defRPr sz="4300">
                <a:solidFill>
                  <a:srgbClr val="000000"/>
                </a:solidFill>
                <a:latin typeface="Gill Sans" pitchFamily="-110" charset="0"/>
                <a:ea typeface="ヒラギノ角ゴ ProN W3" pitchFamily="-110" charset="-128"/>
                <a:sym typeface="Gill Sans" pitchFamily="-110" charset="0"/>
              </a:defRPr>
            </a:lvl8pPr>
            <a:lvl9pPr marL="3950711" indent="-232395" algn="ctr" eaLnBrk="0" fontAlgn="base" hangingPunct="0">
              <a:spcBef>
                <a:spcPct val="0"/>
              </a:spcBef>
              <a:spcAft>
                <a:spcPct val="0"/>
              </a:spcAft>
              <a:defRPr sz="4300">
                <a:solidFill>
                  <a:srgbClr val="000000"/>
                </a:solidFill>
                <a:latin typeface="Gill Sans" pitchFamily="-110" charset="0"/>
                <a:ea typeface="ヒラギノ角ゴ ProN W3" pitchFamily="-110" charset="-128"/>
                <a:sym typeface="Gill Sans" pitchFamily="-110" charset="0"/>
              </a:defRPr>
            </a:lvl9pPr>
          </a:lstStyle>
          <a:p>
            <a:pPr eaLnBrk="1" hangingPunct="1"/>
            <a:fld id="{266402F4-EB27-47CA-8E0C-DD381E8FE791}" type="slidenum">
              <a:rPr lang="en-US" sz="1200"/>
              <a:pPr eaLnBrk="1" hangingPunct="1"/>
              <a:t>20</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T. Willingham is associate professor of cognitive psychology and neuroscience at the University of Virginia and author of Cognition: The Thinking Animal. His research focuses on the role of consciousness in learning.</a:t>
            </a:r>
            <a:endParaRPr lang="en-US" dirty="0"/>
          </a:p>
        </p:txBody>
      </p:sp>
      <p:sp>
        <p:nvSpPr>
          <p:cNvPr id="4" name="Slide Number Placeholder 3"/>
          <p:cNvSpPr>
            <a:spLocks noGrp="1"/>
          </p:cNvSpPr>
          <p:nvPr>
            <p:ph type="sldNum" sz="quarter" idx="10"/>
          </p:nvPr>
        </p:nvSpPr>
        <p:spPr/>
        <p:txBody>
          <a:bodyPr/>
          <a:lstStyle/>
          <a:p>
            <a:fld id="{C1D038B1-D562-4510-ACEB-79137CCA0FE0}" type="slidenum">
              <a:rPr lang="en-US" smtClean="0"/>
              <a:pPr/>
              <a:t>68</a:t>
            </a:fld>
            <a:endParaRPr lang="en-US"/>
          </a:p>
        </p:txBody>
      </p:sp>
    </p:spTree>
    <p:extLst>
      <p:ext uri="{BB962C8B-B14F-4D97-AF65-F5344CB8AC3E}">
        <p14:creationId xmlns:p14="http://schemas.microsoft.com/office/powerpoint/2010/main" val="105095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s://www.google.com/search?q=cornell+note+taking+example+memory&amp;safe=active&amp;source=lnms&amp;tbm=isch&amp;sa=X&amp;ei=NLsCUvXUIZb_4AP724CgDQ&amp;ved=0CAcQ_AUoAQ&amp;biw=1600&amp;bih=1139#facrc=_&amp;imgdii=_&amp;imgrc=rHdqZcjqE_gcAM%3A%3BbnNl9VH90HSLDM%3Bhttp%253A%252F%252Fimg.gawkerassets.com%252Fimg%252F18fckyh47cu2hjpg%252Fku-medium.jpg%3Bhttp%253A%252F%252Flifehacker.com%252F202418%252Fgeek-to-live--take-study%252Bworthy-lecture-notes%3B320%3B566</a:t>
            </a:r>
            <a:endParaRPr lang="en-US" dirty="0"/>
          </a:p>
        </p:txBody>
      </p:sp>
      <p:sp>
        <p:nvSpPr>
          <p:cNvPr id="4" name="Slide Number Placeholder 3"/>
          <p:cNvSpPr>
            <a:spLocks noGrp="1"/>
          </p:cNvSpPr>
          <p:nvPr>
            <p:ph type="sldNum" sz="quarter" idx="10"/>
          </p:nvPr>
        </p:nvSpPr>
        <p:spPr/>
        <p:txBody>
          <a:bodyPr/>
          <a:lstStyle/>
          <a:p>
            <a:fld id="{52802C9C-214C-4C9F-919B-3A8EBE3F8296}" type="slidenum">
              <a:rPr lang="en-US" smtClean="0"/>
              <a:pPr/>
              <a:t>22</a:t>
            </a:fld>
            <a:endParaRPr lang="en-US"/>
          </a:p>
        </p:txBody>
      </p:sp>
    </p:spTree>
    <p:extLst>
      <p:ext uri="{BB962C8B-B14F-4D97-AF65-F5344CB8AC3E}">
        <p14:creationId xmlns:p14="http://schemas.microsoft.com/office/powerpoint/2010/main" val="171549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Calibri" pitchFamily="34" charset="0"/>
                <a:cs typeface="Arial" pitchFamily="34" charset="0"/>
              </a:defRPr>
            </a:lvl1pPr>
            <a:lvl2pPr marL="755283" indent="-290493" eaLnBrk="0" hangingPunct="0">
              <a:defRPr sz="2600">
                <a:solidFill>
                  <a:schemeClr val="tx1"/>
                </a:solidFill>
                <a:latin typeface="Calibri" pitchFamily="34" charset="0"/>
                <a:cs typeface="Arial" pitchFamily="34" charset="0"/>
              </a:defRPr>
            </a:lvl2pPr>
            <a:lvl3pPr marL="1161974" indent="-232395" eaLnBrk="0" hangingPunct="0">
              <a:defRPr sz="2600">
                <a:solidFill>
                  <a:schemeClr val="tx1"/>
                </a:solidFill>
                <a:latin typeface="Calibri" pitchFamily="34" charset="0"/>
                <a:cs typeface="Arial" pitchFamily="34" charset="0"/>
              </a:defRPr>
            </a:lvl3pPr>
            <a:lvl4pPr marL="1626763" indent="-232395" eaLnBrk="0" hangingPunct="0">
              <a:defRPr sz="2600">
                <a:solidFill>
                  <a:schemeClr val="tx1"/>
                </a:solidFill>
                <a:latin typeface="Calibri" pitchFamily="34" charset="0"/>
                <a:cs typeface="Arial" pitchFamily="34" charset="0"/>
              </a:defRPr>
            </a:lvl4pPr>
            <a:lvl5pPr marL="2091553" indent="-232395" eaLnBrk="0" hangingPunct="0">
              <a:defRPr sz="2600">
                <a:solidFill>
                  <a:schemeClr val="tx1"/>
                </a:solidFill>
                <a:latin typeface="Calibri" pitchFamily="34" charset="0"/>
                <a:cs typeface="Arial" pitchFamily="34" charset="0"/>
              </a:defRPr>
            </a:lvl5pPr>
            <a:lvl6pPr marL="2556342" indent="-232395" defTabSz="1320131" eaLnBrk="0" fontAlgn="base" hangingPunct="0">
              <a:spcBef>
                <a:spcPct val="0"/>
              </a:spcBef>
              <a:spcAft>
                <a:spcPct val="0"/>
              </a:spcAft>
              <a:defRPr sz="2600">
                <a:solidFill>
                  <a:schemeClr val="tx1"/>
                </a:solidFill>
                <a:latin typeface="Calibri" pitchFamily="34" charset="0"/>
                <a:cs typeface="Arial" pitchFamily="34" charset="0"/>
              </a:defRPr>
            </a:lvl6pPr>
            <a:lvl7pPr marL="3021132" indent="-232395" defTabSz="1320131" eaLnBrk="0" fontAlgn="base" hangingPunct="0">
              <a:spcBef>
                <a:spcPct val="0"/>
              </a:spcBef>
              <a:spcAft>
                <a:spcPct val="0"/>
              </a:spcAft>
              <a:defRPr sz="2600">
                <a:solidFill>
                  <a:schemeClr val="tx1"/>
                </a:solidFill>
                <a:latin typeface="Calibri" pitchFamily="34" charset="0"/>
                <a:cs typeface="Arial" pitchFamily="34" charset="0"/>
              </a:defRPr>
            </a:lvl7pPr>
            <a:lvl8pPr marL="3485921" indent="-232395" defTabSz="1320131" eaLnBrk="0" fontAlgn="base" hangingPunct="0">
              <a:spcBef>
                <a:spcPct val="0"/>
              </a:spcBef>
              <a:spcAft>
                <a:spcPct val="0"/>
              </a:spcAft>
              <a:defRPr sz="2600">
                <a:solidFill>
                  <a:schemeClr val="tx1"/>
                </a:solidFill>
                <a:latin typeface="Calibri" pitchFamily="34" charset="0"/>
                <a:cs typeface="Arial" pitchFamily="34" charset="0"/>
              </a:defRPr>
            </a:lvl8pPr>
            <a:lvl9pPr marL="3950711" indent="-232395" defTabSz="1320131" eaLnBrk="0" fontAlgn="base" hangingPunct="0">
              <a:spcBef>
                <a:spcPct val="0"/>
              </a:spcBef>
              <a:spcAft>
                <a:spcPct val="0"/>
              </a:spcAft>
              <a:defRPr sz="2600">
                <a:solidFill>
                  <a:schemeClr val="tx1"/>
                </a:solidFill>
                <a:latin typeface="Calibri" pitchFamily="34" charset="0"/>
                <a:cs typeface="Arial" pitchFamily="34" charset="0"/>
              </a:defRPr>
            </a:lvl9pPr>
          </a:lstStyle>
          <a:p>
            <a:pPr defTabSz="1320131" eaLnBrk="1" hangingPunct="1"/>
            <a:fld id="{AE36902E-8AA7-43A0-A5F6-07FA42B889FF}" type="slidenum">
              <a:rPr lang="en-US" altLang="en-US" sz="1200">
                <a:ea typeface="MS PGothic" pitchFamily="34" charset="-128"/>
              </a:rPr>
              <a:pPr defTabSz="1320131" eaLnBrk="1" hangingPunct="1"/>
              <a:t>43</a:t>
            </a:fld>
            <a:endParaRPr lang="en-US" altLang="en-US" sz="120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Gill Sans"/>
              </a:rPr>
              <a:t>J FKFB INAT OUP SNA SAI RS</a:t>
            </a:r>
          </a:p>
          <a:p>
            <a:r>
              <a:rPr lang="en-US" altLang="en-US" smtClean="0">
                <a:latin typeface="Gill Sans"/>
              </a:rPr>
              <a:t>JFK  FBI  NATO  UPS  NASA  IRS</a:t>
            </a:r>
          </a:p>
          <a:p>
            <a:endParaRPr lang="en-US" altLang="en-US" smtClean="0">
              <a:latin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956550" y="8817904"/>
            <a:ext cx="3026833" cy="4641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 Sans"/>
                <a:ea typeface="ヒラギノ角ゴ ProN W3" pitchFamily="-110" charset="-128"/>
                <a:sym typeface="Gill Sans"/>
              </a:defRPr>
            </a:lvl1pPr>
            <a:lvl2pPr marL="755283" indent="-290493" eaLnBrk="0" hangingPunct="0">
              <a:defRPr sz="1200">
                <a:solidFill>
                  <a:srgbClr val="000000"/>
                </a:solidFill>
                <a:latin typeface="Gill Sans"/>
                <a:ea typeface="ヒラギノ角ゴ ProN W3" pitchFamily="-110" charset="-128"/>
                <a:sym typeface="Gill Sans"/>
              </a:defRPr>
            </a:lvl2pPr>
            <a:lvl3pPr marL="1161974" indent="-232395" eaLnBrk="0" hangingPunct="0">
              <a:defRPr sz="1200">
                <a:solidFill>
                  <a:srgbClr val="000000"/>
                </a:solidFill>
                <a:latin typeface="Gill Sans"/>
                <a:ea typeface="ヒラギノ角ゴ ProN W3" pitchFamily="-110" charset="-128"/>
                <a:sym typeface="Gill Sans"/>
              </a:defRPr>
            </a:lvl3pPr>
            <a:lvl4pPr marL="1626763" indent="-232395" eaLnBrk="0" hangingPunct="0">
              <a:defRPr sz="1200">
                <a:solidFill>
                  <a:srgbClr val="000000"/>
                </a:solidFill>
                <a:latin typeface="Gill Sans"/>
                <a:ea typeface="ヒラギノ角ゴ ProN W3" pitchFamily="-110" charset="-128"/>
                <a:sym typeface="Gill Sans"/>
              </a:defRPr>
            </a:lvl4pPr>
            <a:lvl5pPr marL="2091553" indent="-232395" eaLnBrk="0" hangingPunct="0">
              <a:defRPr sz="1200">
                <a:solidFill>
                  <a:srgbClr val="000000"/>
                </a:solidFill>
                <a:latin typeface="Gill Sans"/>
                <a:ea typeface="ヒラギノ角ゴ ProN W3" pitchFamily="-110" charset="-128"/>
                <a:sym typeface="Gill Sans"/>
              </a:defRPr>
            </a:lvl5pPr>
            <a:lvl6pPr marL="2556342"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3021132"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85921"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950711"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eaLnBrk="1" hangingPunct="1"/>
            <a:fld id="{A2EC29D6-267D-4748-9925-6092CB4A95BD}" type="slidenum">
              <a:rPr lang="en-US" altLang="en-US"/>
              <a:pPr eaLnBrk="1" hangingPunct="1"/>
              <a:t>59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956550" y="8817904"/>
            <a:ext cx="3026833" cy="4641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 Sans"/>
                <a:ea typeface="ヒラギノ角ゴ ProN W3" pitchFamily="-110" charset="-128"/>
                <a:sym typeface="Gill Sans"/>
              </a:defRPr>
            </a:lvl1pPr>
            <a:lvl2pPr marL="755283" indent="-290493" eaLnBrk="0" hangingPunct="0">
              <a:defRPr sz="1200">
                <a:solidFill>
                  <a:srgbClr val="000000"/>
                </a:solidFill>
                <a:latin typeface="Gill Sans"/>
                <a:ea typeface="ヒラギノ角ゴ ProN W3" pitchFamily="-110" charset="-128"/>
                <a:sym typeface="Gill Sans"/>
              </a:defRPr>
            </a:lvl2pPr>
            <a:lvl3pPr marL="1161974" indent="-232395" eaLnBrk="0" hangingPunct="0">
              <a:defRPr sz="1200">
                <a:solidFill>
                  <a:srgbClr val="000000"/>
                </a:solidFill>
                <a:latin typeface="Gill Sans"/>
                <a:ea typeface="ヒラギノ角ゴ ProN W3" pitchFamily="-110" charset="-128"/>
                <a:sym typeface="Gill Sans"/>
              </a:defRPr>
            </a:lvl3pPr>
            <a:lvl4pPr marL="1626763" indent="-232395" eaLnBrk="0" hangingPunct="0">
              <a:defRPr sz="1200">
                <a:solidFill>
                  <a:srgbClr val="000000"/>
                </a:solidFill>
                <a:latin typeface="Gill Sans"/>
                <a:ea typeface="ヒラギノ角ゴ ProN W3" pitchFamily="-110" charset="-128"/>
                <a:sym typeface="Gill Sans"/>
              </a:defRPr>
            </a:lvl4pPr>
            <a:lvl5pPr marL="2091553" indent="-232395" eaLnBrk="0" hangingPunct="0">
              <a:defRPr sz="1200">
                <a:solidFill>
                  <a:srgbClr val="000000"/>
                </a:solidFill>
                <a:latin typeface="Gill Sans"/>
                <a:ea typeface="ヒラギノ角ゴ ProN W3" pitchFamily="-110" charset="-128"/>
                <a:sym typeface="Gill Sans"/>
              </a:defRPr>
            </a:lvl5pPr>
            <a:lvl6pPr marL="2556342"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3021132"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85921"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950711" indent="-232395"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eaLnBrk="1" hangingPunct="1"/>
            <a:fld id="{AE23947F-EDF5-4C69-904B-DF433101C851}" type="slidenum">
              <a:rPr lang="en-US" altLang="en-US"/>
              <a:pPr eaLnBrk="1" hangingPunct="1"/>
              <a:t>60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8CCDA-7C63-4409-8E75-CD09D05B3A0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182502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8CCDA-7C63-4409-8E75-CD09D05B3A0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146888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8CCDA-7C63-4409-8E75-CD09D05B3A0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197668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8CCDA-7C63-4409-8E75-CD09D05B3A0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33273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8CCDA-7C63-4409-8E75-CD09D05B3A0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343006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8CCDA-7C63-4409-8E75-CD09D05B3A0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351670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8CCDA-7C63-4409-8E75-CD09D05B3A0D}"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348345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8CCDA-7C63-4409-8E75-CD09D05B3A0D}"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428036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8CCDA-7C63-4409-8E75-CD09D05B3A0D}"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420821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8CCDA-7C63-4409-8E75-CD09D05B3A0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29235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8CCDA-7C63-4409-8E75-CD09D05B3A0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F464F-BC49-428D-BFD4-0EE9E447CA92}" type="slidenum">
              <a:rPr lang="en-US" smtClean="0"/>
              <a:t>‹#›</a:t>
            </a:fld>
            <a:endParaRPr lang="en-US"/>
          </a:p>
        </p:txBody>
      </p:sp>
    </p:spTree>
    <p:extLst>
      <p:ext uri="{BB962C8B-B14F-4D97-AF65-F5344CB8AC3E}">
        <p14:creationId xmlns:p14="http://schemas.microsoft.com/office/powerpoint/2010/main" val="225431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8CCDA-7C63-4409-8E75-CD09D05B3A0D}" type="datetimeFigureOut">
              <a:rPr lang="en-US" smtClean="0"/>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F464F-BC49-428D-BFD4-0EE9E447CA92}" type="slidenum">
              <a:rPr lang="en-US" smtClean="0"/>
              <a:t>‹#›</a:t>
            </a:fld>
            <a:endParaRPr lang="en-US"/>
          </a:p>
        </p:txBody>
      </p:sp>
    </p:spTree>
    <p:extLst>
      <p:ext uri="{BB962C8B-B14F-4D97-AF65-F5344CB8AC3E}">
        <p14:creationId xmlns:p14="http://schemas.microsoft.com/office/powerpoint/2010/main" val="424893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XKCu2eWwIn40tM&amp;tbnid=462NporI_ZkYWM:&amp;ved=0CAUQjRw&amp;url=http://nz2010.tscudiero.com/blog.php?page=2&amp;ei=SQ_eU7ypO83isATa0IDoAg&amp;bvm=bv.72197243,d.cWc&amp;psig=AFQjCNG2MLDoLwZI1GStx4TYa9hTOhb2Lw&amp;ust=1407148183591920"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docid=aHYmFa_MbKiMBM&amp;tbnid=HEGmIBdg64ZHhM:&amp;ved=0CAUQjRw&amp;url=http://www.positive-change-tools-for-success.com/Time-Management-Matrix.html&amp;ei=DLXLU97rHNHhsAT0mILoBw&amp;bvm=bv.71198958,d.cWc&amp;psig=AFQjCNH1qFavgx1b-UO-Loc6DpvGpbdNHg&amp;ust=14059454523217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FSIkjNaICsg&amp;safe=activ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http://nz2010.tscudiero.com/blog_photos/firehose.jpg">
            <a:hlinkClick r:id="rId2"/>
          </p:cNvPr>
          <p:cNvPicPr>
            <a:picLocks noChangeAspect="1" noChangeArrowheads="1"/>
          </p:cNvPicPr>
          <p:nvPr/>
        </p:nvPicPr>
        <p:blipFill>
          <a:blip r:embed="rId3" cstate="print"/>
          <a:srcRect/>
          <a:stretch>
            <a:fillRect/>
          </a:stretch>
        </p:blipFill>
        <p:spPr bwMode="auto">
          <a:xfrm>
            <a:off x="558803" y="1066800"/>
            <a:ext cx="8127997" cy="4572000"/>
          </a:xfrm>
          <a:prstGeom prst="rect">
            <a:avLst/>
          </a:prstGeom>
          <a:noFill/>
        </p:spPr>
      </p:pic>
      <p:sp>
        <p:nvSpPr>
          <p:cNvPr id="4" name="TextBox 3"/>
          <p:cNvSpPr txBox="1"/>
          <p:nvPr/>
        </p:nvSpPr>
        <p:spPr>
          <a:xfrm>
            <a:off x="541994" y="228600"/>
            <a:ext cx="7916206" cy="584775"/>
          </a:xfrm>
          <a:prstGeom prst="rect">
            <a:avLst/>
          </a:prstGeom>
          <a:noFill/>
        </p:spPr>
        <p:txBody>
          <a:bodyPr wrap="none" rtlCol="0">
            <a:spAutoFit/>
          </a:bodyPr>
          <a:lstStyle/>
          <a:p>
            <a:r>
              <a:rPr lang="en-US" sz="3200" dirty="0" smtClean="0"/>
              <a:t>Learning Strategies for Medical School Success</a:t>
            </a:r>
            <a:endParaRPr lang="en-US" sz="3200" dirty="0"/>
          </a:p>
        </p:txBody>
      </p:sp>
    </p:spTree>
    <p:extLst>
      <p:ext uri="{BB962C8B-B14F-4D97-AF65-F5344CB8AC3E}">
        <p14:creationId xmlns:p14="http://schemas.microsoft.com/office/powerpoint/2010/main" val="198502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76200"/>
            <a:ext cx="8229600" cy="1143000"/>
          </a:xfrm>
        </p:spPr>
        <p:txBody>
          <a:bodyPr/>
          <a:lstStyle/>
          <a:p>
            <a:r>
              <a:rPr lang="en-US" dirty="0" smtClean="0"/>
              <a:t>How to eliminate Time Thieves	</a:t>
            </a:r>
          </a:p>
        </p:txBody>
      </p:sp>
      <p:sp>
        <p:nvSpPr>
          <p:cNvPr id="19459" name="Content Placeholder 2"/>
          <p:cNvSpPr>
            <a:spLocks noGrp="1"/>
          </p:cNvSpPr>
          <p:nvPr>
            <p:ph idx="1"/>
          </p:nvPr>
        </p:nvSpPr>
        <p:spPr>
          <a:xfrm>
            <a:off x="457200" y="1143000"/>
            <a:ext cx="8229600" cy="5486400"/>
          </a:xfrm>
        </p:spPr>
        <p:txBody>
          <a:bodyPr/>
          <a:lstStyle/>
          <a:p>
            <a:pPr>
              <a:buFont typeface="Arial" pitchFamily="34" charset="0"/>
              <a:buNone/>
            </a:pPr>
            <a:r>
              <a:rPr lang="en-US" sz="1800" dirty="0" smtClean="0"/>
              <a:t>4. </a:t>
            </a:r>
            <a:r>
              <a:rPr lang="en-US" sz="1800" b="1" dirty="0" smtClean="0"/>
              <a:t>Start on your to-do list.</a:t>
            </a:r>
          </a:p>
          <a:p>
            <a:pPr lvl="1"/>
            <a:r>
              <a:rPr lang="en-US" sz="1800" dirty="0" smtClean="0"/>
              <a:t>When starting to prepare for an exam take 10 to 15 minutes to create a to-do list that will allow you to reach your personal goal.</a:t>
            </a:r>
          </a:p>
          <a:p>
            <a:pPr lvl="1"/>
            <a:r>
              <a:rPr lang="en-US" sz="1800" dirty="0" smtClean="0"/>
              <a:t>Do not worry about neatness or being correct. Rather, use this time to loosen up your brain and brainstorm ideas.</a:t>
            </a:r>
          </a:p>
          <a:p>
            <a:pPr lvl="1">
              <a:buFont typeface="Arial" pitchFamily="34" charset="0"/>
              <a:buNone/>
            </a:pPr>
            <a:endParaRPr lang="en-US" sz="1800" dirty="0" smtClean="0"/>
          </a:p>
          <a:p>
            <a:pPr>
              <a:buFont typeface="Arial" pitchFamily="34" charset="0"/>
              <a:buNone/>
            </a:pPr>
            <a:r>
              <a:rPr lang="en-US" sz="1800" dirty="0" smtClean="0"/>
              <a:t>5. </a:t>
            </a:r>
            <a:r>
              <a:rPr lang="en-US" sz="1800" b="1" dirty="0" smtClean="0"/>
              <a:t>Say “NO” to interruptions.</a:t>
            </a:r>
          </a:p>
          <a:p>
            <a:pPr lvl="1"/>
            <a:r>
              <a:rPr lang="en-US" sz="1800" dirty="0" smtClean="0"/>
              <a:t>Do not answer the door or your phone.</a:t>
            </a:r>
          </a:p>
          <a:p>
            <a:pPr lvl="1"/>
            <a:r>
              <a:rPr lang="en-US" sz="1800" dirty="0" smtClean="0"/>
              <a:t>Unhook the internet (unless it is needed) and </a:t>
            </a:r>
            <a:r>
              <a:rPr lang="en-US" sz="1800" dirty="0" err="1" smtClean="0"/>
              <a:t>tv</a:t>
            </a:r>
            <a:r>
              <a:rPr lang="en-US" sz="1800" dirty="0" smtClean="0"/>
              <a:t>.</a:t>
            </a:r>
          </a:p>
          <a:p>
            <a:pPr lvl="1"/>
            <a:r>
              <a:rPr lang="en-US" sz="1800" dirty="0" smtClean="0"/>
              <a:t>Deactivate your </a:t>
            </a:r>
            <a:r>
              <a:rPr lang="en-US" sz="1800" dirty="0"/>
              <a:t>F</a:t>
            </a:r>
            <a:r>
              <a:rPr lang="en-US" sz="1800" dirty="0" smtClean="0"/>
              <a:t>acebook account for a while.  Yes, really. </a:t>
            </a:r>
          </a:p>
          <a:p>
            <a:pPr>
              <a:buFont typeface="Arial" pitchFamily="34" charset="0"/>
              <a:buNone/>
            </a:pPr>
            <a:endParaRPr lang="en-US" sz="1800" dirty="0" smtClean="0"/>
          </a:p>
          <a:p>
            <a:pPr>
              <a:buFont typeface="Arial" pitchFamily="34" charset="0"/>
              <a:buNone/>
            </a:pPr>
            <a:r>
              <a:rPr lang="en-US" sz="1800" dirty="0" smtClean="0"/>
              <a:t>6. </a:t>
            </a:r>
            <a:r>
              <a:rPr lang="en-US" sz="1800" b="1" dirty="0" smtClean="0"/>
              <a:t>Make a routine!</a:t>
            </a:r>
          </a:p>
          <a:p>
            <a:pPr lvl="1"/>
            <a:r>
              <a:rPr lang="en-US" sz="1800" dirty="0" smtClean="0"/>
              <a:t>Make your list.  Prioritize what needs to be done.  Cut things into short increments of time, and discipline yourself with the time scheduled.</a:t>
            </a:r>
          </a:p>
          <a:p>
            <a:pPr lvl="1"/>
            <a:r>
              <a:rPr lang="en-US" sz="1800" dirty="0" smtClean="0"/>
              <a:t>As you continue….it will get easier to create and finish your “to do” lists!</a:t>
            </a:r>
          </a:p>
          <a:p>
            <a:pPr lvl="1"/>
            <a:endParaRPr lang="en-US" sz="1400" dirty="0" smtClean="0"/>
          </a:p>
        </p:txBody>
      </p:sp>
    </p:spTree>
    <p:extLst>
      <p:ext uri="{BB962C8B-B14F-4D97-AF65-F5344CB8AC3E}">
        <p14:creationId xmlns:p14="http://schemas.microsoft.com/office/powerpoint/2010/main" val="2893704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The Covey time management grid is an effective method of organizing and clarifying your priorities. </a:t>
            </a:r>
            <a:endParaRPr lang="en-US" dirty="0"/>
          </a:p>
        </p:txBody>
      </p:sp>
    </p:spTree>
    <p:extLst>
      <p:ext uri="{BB962C8B-B14F-4D97-AF65-F5344CB8AC3E}">
        <p14:creationId xmlns:p14="http://schemas.microsoft.com/office/powerpoint/2010/main" val="176982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990600"/>
          </a:xfrm>
        </p:spPr>
        <p:txBody>
          <a:bodyPr>
            <a:normAutofit fontScale="90000"/>
          </a:bodyPr>
          <a:lstStyle/>
          <a:p>
            <a:r>
              <a:rPr lang="en-US" dirty="0" smtClean="0"/>
              <a:t>This time management tool is a grid composed of 4 quadrants, which you use to organize your to do list based upon urgency and importance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458004" y="2591633"/>
            <a:ext cx="5028396" cy="3905250"/>
          </a:xfrm>
          <a:prstGeom prst="rect">
            <a:avLst/>
          </a:prstGeom>
          <a:noFill/>
          <a:ln w="9525">
            <a:noFill/>
            <a:miter lim="800000"/>
            <a:headEnd/>
            <a:tailEnd/>
          </a:ln>
        </p:spPr>
      </p:pic>
      <p:sp>
        <p:nvSpPr>
          <p:cNvPr id="2" name="TextBox 1"/>
          <p:cNvSpPr txBox="1"/>
          <p:nvPr/>
        </p:nvSpPr>
        <p:spPr>
          <a:xfrm>
            <a:off x="5638800" y="2839283"/>
            <a:ext cx="3048000" cy="4247317"/>
          </a:xfrm>
          <a:prstGeom prst="rect">
            <a:avLst/>
          </a:prstGeom>
          <a:noFill/>
        </p:spPr>
        <p:txBody>
          <a:bodyPr wrap="square" rtlCol="0">
            <a:spAutoFit/>
          </a:bodyPr>
          <a:lstStyle/>
          <a:p>
            <a:r>
              <a:rPr lang="en-US" b="1" i="1" dirty="0"/>
              <a:t>Quadrant I </a:t>
            </a:r>
            <a:r>
              <a:rPr lang="en-US" dirty="0"/>
              <a:t>is for the</a:t>
            </a:r>
            <a:br>
              <a:rPr lang="en-US" dirty="0"/>
            </a:br>
            <a:r>
              <a:rPr lang="en-US" dirty="0"/>
              <a:t>immediate and important deadlines. </a:t>
            </a:r>
            <a:endParaRPr lang="en-US" dirty="0" smtClean="0"/>
          </a:p>
          <a:p>
            <a:r>
              <a:rPr lang="en-US" b="1" i="1" dirty="0"/>
              <a:t>Quadrant II </a:t>
            </a:r>
            <a:r>
              <a:rPr lang="en-US" dirty="0"/>
              <a:t>is for long-term strategizing and development.</a:t>
            </a:r>
            <a:br>
              <a:rPr lang="en-US" dirty="0"/>
            </a:br>
            <a:r>
              <a:rPr lang="en-US" b="1" i="1" dirty="0"/>
              <a:t>Quadrant III </a:t>
            </a:r>
            <a:r>
              <a:rPr lang="en-US" dirty="0"/>
              <a:t>is for time pressured distractions. They are not really </a:t>
            </a:r>
            <a:r>
              <a:rPr lang="en-US" dirty="0" smtClean="0"/>
              <a:t>important</a:t>
            </a:r>
            <a:r>
              <a:rPr lang="en-US" dirty="0"/>
              <a:t>, but someone wants it now. </a:t>
            </a:r>
            <a:endParaRPr lang="en-US" dirty="0" smtClean="0"/>
          </a:p>
          <a:p>
            <a:r>
              <a:rPr lang="en-US" b="1" i="1" dirty="0"/>
              <a:t>Quadrant IV </a:t>
            </a:r>
            <a:r>
              <a:rPr lang="en-US" b="1" i="1" dirty="0" smtClean="0"/>
              <a:t>  </a:t>
            </a:r>
            <a:r>
              <a:rPr lang="en-US" dirty="0" smtClean="0"/>
              <a:t>These </a:t>
            </a:r>
            <a:r>
              <a:rPr lang="en-US" dirty="0"/>
              <a:t>are activities that are often used for taking a break from time pressured and important activities. </a:t>
            </a:r>
            <a:endParaRPr lang="en-US" dirty="0" smtClean="0"/>
          </a:p>
          <a:p>
            <a:endParaRPr lang="en-US" dirty="0"/>
          </a:p>
        </p:txBody>
      </p:sp>
    </p:spTree>
    <p:extLst>
      <p:ext uri="{BB962C8B-B14F-4D97-AF65-F5344CB8AC3E}">
        <p14:creationId xmlns:p14="http://schemas.microsoft.com/office/powerpoint/2010/main" val="411824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Time Matrix – help you determine the importance and urgency of each activity. </a:t>
            </a:r>
            <a:br>
              <a:rPr lang="en-US" sz="3200" dirty="0" smtClean="0"/>
            </a:br>
            <a:endParaRPr lang="en-US" sz="3200" dirty="0"/>
          </a:p>
        </p:txBody>
      </p:sp>
      <p:sp>
        <p:nvSpPr>
          <p:cNvPr id="3" name="Content Placeholder 2"/>
          <p:cNvSpPr>
            <a:spLocks noGrp="1"/>
          </p:cNvSpPr>
          <p:nvPr>
            <p:ph idx="1"/>
          </p:nvPr>
        </p:nvSpPr>
        <p:spPr/>
        <p:txBody>
          <a:bodyPr/>
          <a:lstStyle/>
          <a:p>
            <a:endParaRPr lang="en-US"/>
          </a:p>
        </p:txBody>
      </p:sp>
      <p:pic>
        <p:nvPicPr>
          <p:cNvPr id="20482" name="Picture 2" descr="http://www.positive-change-tools-for-success.com/images/Covey_Time_Matrix_Web.jpg">
            <a:hlinkClick r:id="rId2"/>
          </p:cNvPr>
          <p:cNvPicPr>
            <a:picLocks noChangeAspect="1" noChangeArrowheads="1"/>
          </p:cNvPicPr>
          <p:nvPr/>
        </p:nvPicPr>
        <p:blipFill>
          <a:blip r:embed="rId3" cstate="print"/>
          <a:srcRect/>
          <a:stretch>
            <a:fillRect/>
          </a:stretch>
        </p:blipFill>
        <p:spPr bwMode="auto">
          <a:xfrm>
            <a:off x="1066800" y="1295400"/>
            <a:ext cx="6934200" cy="5328385"/>
          </a:xfrm>
          <a:prstGeom prst="rect">
            <a:avLst/>
          </a:prstGeom>
          <a:noFill/>
        </p:spPr>
      </p:pic>
    </p:spTree>
    <p:extLst>
      <p:ext uri="{BB962C8B-B14F-4D97-AF65-F5344CB8AC3E}">
        <p14:creationId xmlns:p14="http://schemas.microsoft.com/office/powerpoint/2010/main" val="24720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dirty="0" smtClean="0"/>
              <a:t>Where are you spending more of your Time?</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The majority of my time will be spent or was spent in Quadrant(s): __________________</a:t>
            </a:r>
          </a:p>
          <a:p>
            <a:pPr marL="0" indent="0">
              <a:buNone/>
            </a:pPr>
            <a:endParaRPr lang="en-US" dirty="0" smtClean="0"/>
          </a:p>
          <a:p>
            <a:pPr lvl="0"/>
            <a:r>
              <a:rPr lang="en-US" dirty="0"/>
              <a:t>Too much time in Q3 and Q4 leads to:</a:t>
            </a:r>
          </a:p>
          <a:p>
            <a:pPr lvl="1"/>
            <a:r>
              <a:rPr lang="en-US" dirty="0"/>
              <a:t>Stress</a:t>
            </a:r>
          </a:p>
          <a:p>
            <a:pPr lvl="1"/>
            <a:r>
              <a:rPr lang="en-US" dirty="0"/>
              <a:t>Cramming for exams</a:t>
            </a:r>
          </a:p>
          <a:p>
            <a:pPr lvl="1"/>
            <a:r>
              <a:rPr lang="en-US" dirty="0"/>
              <a:t>Reading at the last minute</a:t>
            </a:r>
          </a:p>
          <a:p>
            <a:pPr lvl="1"/>
            <a:r>
              <a:rPr lang="en-US" dirty="0"/>
              <a:t>Declining GPA</a:t>
            </a:r>
          </a:p>
          <a:p>
            <a:endParaRPr lang="en-US" dirty="0"/>
          </a:p>
        </p:txBody>
      </p:sp>
    </p:spTree>
    <p:extLst>
      <p:ext uri="{BB962C8B-B14F-4D97-AF65-F5344CB8AC3E}">
        <p14:creationId xmlns:p14="http://schemas.microsoft.com/office/powerpoint/2010/main" val="27757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066800"/>
          </a:xfrm>
        </p:spPr>
        <p:txBody>
          <a:bodyPr>
            <a:normAutofit fontScale="90000"/>
          </a:bodyPr>
          <a:lstStyle/>
          <a:p>
            <a:r>
              <a:rPr lang="en-US" dirty="0" smtClean="0"/>
              <a:t>Where Should You Spend </a:t>
            </a:r>
            <a:r>
              <a:rPr lang="en-US" dirty="0"/>
              <a:t>your Time?</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lvl="0" indent="0">
              <a:buNone/>
            </a:pPr>
            <a:r>
              <a:rPr lang="en-US" dirty="0"/>
              <a:t>Q2 is the place to be </a:t>
            </a:r>
          </a:p>
          <a:p>
            <a:pPr lvl="0"/>
            <a:r>
              <a:rPr lang="en-US" dirty="0" smtClean="0"/>
              <a:t>Try </a:t>
            </a:r>
            <a:r>
              <a:rPr lang="en-US" dirty="0"/>
              <a:t>to spend the majority of time in Q2 doing important but not-urgent </a:t>
            </a:r>
            <a:r>
              <a:rPr lang="en-US" dirty="0" smtClean="0"/>
              <a:t>tasks (e.g., planning, personal development, readings).</a:t>
            </a:r>
            <a:endParaRPr lang="en-US" dirty="0"/>
          </a:p>
          <a:p>
            <a:pPr lvl="0"/>
            <a:r>
              <a:rPr lang="en-US" dirty="0" smtClean="0"/>
              <a:t>Q2 tasks permit </a:t>
            </a:r>
            <a:r>
              <a:rPr lang="en-US" dirty="0"/>
              <a:t>you to </a:t>
            </a:r>
            <a:r>
              <a:rPr lang="en-US" dirty="0" smtClean="0"/>
              <a:t>prepare </a:t>
            </a:r>
            <a:r>
              <a:rPr lang="en-US" dirty="0"/>
              <a:t>for </a:t>
            </a:r>
            <a:r>
              <a:rPr lang="en-US" dirty="0" smtClean="0"/>
              <a:t>Q1 tasks without </a:t>
            </a:r>
            <a:r>
              <a:rPr lang="en-US" dirty="0"/>
              <a:t>unnecessary pressure. </a:t>
            </a:r>
          </a:p>
          <a:p>
            <a:pPr lvl="0"/>
            <a:r>
              <a:rPr lang="en-US" dirty="0" smtClean="0"/>
              <a:t>Being </a:t>
            </a:r>
            <a:r>
              <a:rPr lang="en-US" dirty="0"/>
              <a:t>in Q2 </a:t>
            </a:r>
          </a:p>
          <a:p>
            <a:pPr lvl="1"/>
            <a:r>
              <a:rPr lang="en-US" dirty="0" smtClean="0"/>
              <a:t>Yields better learning outcomes (self-efficacy &amp; better grades)</a:t>
            </a:r>
            <a:endParaRPr lang="en-US" dirty="0"/>
          </a:p>
          <a:p>
            <a:pPr lvl="1"/>
            <a:r>
              <a:rPr lang="en-US" dirty="0"/>
              <a:t>Brings stability to your life</a:t>
            </a:r>
          </a:p>
          <a:p>
            <a:pPr lvl="1"/>
            <a:r>
              <a:rPr lang="en-US" dirty="0" smtClean="0"/>
              <a:t>Helps </a:t>
            </a:r>
            <a:r>
              <a:rPr lang="en-US" dirty="0"/>
              <a:t>you to be more prepared</a:t>
            </a:r>
          </a:p>
          <a:p>
            <a:pPr lvl="1"/>
            <a:r>
              <a:rPr lang="en-US" dirty="0" smtClean="0"/>
              <a:t>Reduces </a:t>
            </a:r>
            <a:r>
              <a:rPr lang="en-US" dirty="0"/>
              <a:t>stress</a:t>
            </a:r>
          </a:p>
          <a:p>
            <a:endParaRPr lang="en-US" dirty="0"/>
          </a:p>
        </p:txBody>
      </p:sp>
    </p:spTree>
    <p:extLst>
      <p:ext uri="{BB962C8B-B14F-4D97-AF65-F5344CB8AC3E}">
        <p14:creationId xmlns:p14="http://schemas.microsoft.com/office/powerpoint/2010/main" val="8797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pPr algn="l"/>
            <a:r>
              <a:rPr lang="en-US" sz="2000" dirty="0"/>
              <a:t>The first and most obvious use of the grid is take your current ‘to-do’ list and sort all the activities into </a:t>
            </a:r>
            <a:r>
              <a:rPr lang="en-US" sz="2000" dirty="0" smtClean="0"/>
              <a:t>the appropriate </a:t>
            </a:r>
            <a:r>
              <a:rPr lang="en-US" sz="2000" dirty="0"/>
              <a:t>grid. Then, assess the amount of time you have to accomplish the lists and, if necessary, reallocate activities</a:t>
            </a:r>
            <a:r>
              <a:rPr lang="en-US" sz="2000" dirty="0" smtClean="0"/>
              <a:t>.  Place less emphasis (during crunch time avoid all together) on Q3 and Q4 activities </a:t>
            </a:r>
            <a:br>
              <a:rPr lang="en-US" sz="2000" dirty="0" smtClean="0"/>
            </a:br>
            <a:r>
              <a:rPr lang="en-US" sz="2000" dirty="0"/>
              <a:t/>
            </a:r>
            <a:br>
              <a:rPr lang="en-US" sz="2000" dirty="0"/>
            </a:br>
            <a:r>
              <a:rPr lang="en-US" sz="2000" dirty="0"/>
              <a:t>The second approach is a one week assessment strategy. Make six copies of the grid (you will find a working copy on the next page) and use one grid for each day of the week, listing all activities and time spent. At the end of the week, Combine the five individual day data onto one summary grid (number 6) and calculate the percent of time in each grid. Then evaluate how well your time is spent and whether you work load needs to be </a:t>
            </a:r>
            <a:r>
              <a:rPr lang="en-US" sz="2000" dirty="0" err="1"/>
              <a:t>reor</a:t>
            </a:r>
            <a:r>
              <a:rPr lang="en-US" sz="2000" dirty="0"/>
              <a:t>- </a:t>
            </a:r>
            <a:r>
              <a:rPr lang="en-US" sz="2000" dirty="0" err="1"/>
              <a:t>ganized</a:t>
            </a:r>
            <a:r>
              <a:rPr lang="en-US" sz="2000" dirty="0"/>
              <a:t>. </a:t>
            </a:r>
            <a:r>
              <a:rPr lang="en-US" sz="2000" dirty="0" smtClean="0"/>
              <a:t/>
            </a:r>
            <a:br>
              <a:rPr lang="en-US" sz="2000" dirty="0" smtClean="0"/>
            </a:br>
            <a:r>
              <a:rPr lang="en-US" sz="2000" dirty="0" smtClean="0"/>
              <a:t/>
            </a:r>
            <a:br>
              <a:rPr lang="en-US" sz="2000" dirty="0" smtClean="0"/>
            </a:br>
            <a:endParaRPr lang="en-US" sz="2000" dirty="0"/>
          </a:p>
        </p:txBody>
      </p:sp>
      <p:sp>
        <p:nvSpPr>
          <p:cNvPr id="4" name="Title 1"/>
          <p:cNvSpPr txBox="1">
            <a:spLocks/>
          </p:cNvSpPr>
          <p:nvPr/>
        </p:nvSpPr>
        <p:spPr>
          <a:xfrm>
            <a:off x="381000" y="152400"/>
            <a:ext cx="8229600" cy="10668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to use the Covet time management tool</a:t>
            </a:r>
            <a:endParaRPr lang="en-US" dirty="0"/>
          </a:p>
        </p:txBody>
      </p:sp>
    </p:spTree>
    <p:extLst>
      <p:ext uri="{BB962C8B-B14F-4D97-AF65-F5344CB8AC3E}">
        <p14:creationId xmlns:p14="http://schemas.microsoft.com/office/powerpoint/2010/main" val="688332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
        <p:nvSpPr>
          <p:cNvPr id="4" name="Oval 3"/>
          <p:cNvSpPr/>
          <p:nvPr/>
        </p:nvSpPr>
        <p:spPr>
          <a:xfrm>
            <a:off x="304800" y="2057400"/>
            <a:ext cx="61722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03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895600"/>
            <a:ext cx="8077200" cy="1509712"/>
          </a:xfrm>
        </p:spPr>
        <p:txBody>
          <a:bodyPr>
            <a:noAutofit/>
          </a:bodyPr>
          <a:lstStyle/>
          <a:p>
            <a:endParaRPr lang="en-US" sz="2400" b="1" dirty="0" smtClean="0">
              <a:effectLst>
                <a:outerShdw blurRad="38100" dist="38100" dir="2700000" algn="tl">
                  <a:srgbClr val="000000">
                    <a:alpha val="43137"/>
                  </a:srgbClr>
                </a:outerShdw>
              </a:effectLst>
              <a:latin typeface="+mj-lt"/>
            </a:endParaRPr>
          </a:p>
          <a:p>
            <a:r>
              <a:rPr lang="en-US" sz="2400" b="1" dirty="0" smtClean="0">
                <a:effectLst>
                  <a:outerShdw blurRad="38100" dist="38100" dir="2700000" algn="tl">
                    <a:srgbClr val="000000">
                      <a:alpha val="43137"/>
                    </a:srgbClr>
                  </a:outerShdw>
                </a:effectLst>
                <a:latin typeface="+mj-lt"/>
              </a:rPr>
              <a:t>The most fundamental principle of efficient studying  – the best use of your limited time – requires active, not passive learning. </a:t>
            </a:r>
          </a:p>
          <a:p>
            <a:endParaRPr lang="en-US" sz="2400" b="1" dirty="0" smtClean="0">
              <a:effectLst>
                <a:outerShdw blurRad="38100" dist="38100" dir="2700000" algn="tl">
                  <a:srgbClr val="000000">
                    <a:alpha val="43137"/>
                  </a:srgbClr>
                </a:outerShdw>
              </a:effectLst>
              <a:latin typeface="+mj-lt"/>
            </a:endParaRPr>
          </a:p>
          <a:p>
            <a:pPr lvl="1"/>
            <a:r>
              <a:rPr lang="en-US" sz="2400" b="1" dirty="0" smtClean="0">
                <a:effectLst>
                  <a:outerShdw blurRad="38100" dist="38100" dir="2700000" algn="tl">
                    <a:srgbClr val="000000">
                      <a:alpha val="43137"/>
                    </a:srgbClr>
                  </a:outerShdw>
                </a:effectLst>
                <a:latin typeface="+mj-lt"/>
              </a:rPr>
              <a:t>Active learning requires making decisions about the material – “Is this important?”, “How is this part organized?”, “Where does this fit into the ‘big picture’?”, “What is the precise definition of this term?”,“Where have I seen this in an earlier lecture?</a:t>
            </a:r>
          </a:p>
          <a:p>
            <a:endParaRPr lang="en-US" sz="2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1029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
            <a:ext cx="8077200" cy="1509712"/>
          </a:xfrm>
        </p:spPr>
        <p:txBody>
          <a:bodyPr>
            <a:noAutofit/>
          </a:bodyPr>
          <a:lstStyle/>
          <a:p>
            <a:r>
              <a:rPr lang="en-US" sz="2800" b="1" dirty="0" smtClean="0">
                <a:effectLst>
                  <a:outerShdw blurRad="38100" dist="38100" dir="2700000" algn="tl">
                    <a:srgbClr val="000000">
                      <a:alpha val="43137"/>
                    </a:srgbClr>
                  </a:outerShdw>
                </a:effectLst>
                <a:latin typeface="+mj-lt"/>
              </a:rPr>
              <a:t>Lets make your studying active, beginning with taking notes.</a:t>
            </a:r>
          </a:p>
        </p:txBody>
      </p:sp>
      <p:sp>
        <p:nvSpPr>
          <p:cNvPr id="4" name="Text Placeholder 2"/>
          <p:cNvSpPr txBox="1">
            <a:spLocks/>
          </p:cNvSpPr>
          <p:nvPr/>
        </p:nvSpPr>
        <p:spPr>
          <a:xfrm>
            <a:off x="533400" y="1614488"/>
            <a:ext cx="8077200" cy="1509712"/>
          </a:xfrm>
          <a:prstGeom prst="rect">
            <a:avLst/>
          </a:prstGeom>
        </p:spPr>
        <p:txBody>
          <a:bodyPr vert="horz" anchor="t">
            <a:noAutofit/>
          </a:bodyPr>
          <a:lstStyle/>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n-ea"/>
                <a:cs typeface="+mn-cs"/>
              </a:rPr>
              <a:t>A very common mistake for students is to spend way to much</a:t>
            </a:r>
            <a:r>
              <a:rPr kumimoji="0" lang="en-US" sz="28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n-ea"/>
                <a:cs typeface="+mn-cs"/>
              </a:rPr>
              <a:t> time simply taking notes on what they are reading/viewing/listening to…this is passively collecting information.</a:t>
            </a: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lang="en-US" sz="2800" b="1" baseline="0" dirty="0" smtClean="0">
              <a:solidFill>
                <a:schemeClr val="tx2"/>
              </a:solidFill>
              <a:effectLst>
                <a:outerShdw blurRad="38100" dist="38100" dir="2700000" algn="tl">
                  <a:srgbClr val="000000">
                    <a:alpha val="43137"/>
                  </a:srgbClr>
                </a:outerShdw>
              </a:effectLst>
              <a:latin typeface="+mj-lt"/>
            </a:endParaRP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6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n-ea"/>
                <a:cs typeface="+mn-cs"/>
              </a:rPr>
              <a:t>Often, the student spends so much time doing this, there is no time left to actually study the material.</a:t>
            </a: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lang="en-US" sz="2600" b="1" baseline="0" dirty="0" smtClean="0">
              <a:solidFill>
                <a:schemeClr val="tx2"/>
              </a:solidFill>
              <a:effectLst>
                <a:outerShdw blurRad="38100" dist="38100" dir="2700000" algn="tl">
                  <a:srgbClr val="000000">
                    <a:alpha val="43137"/>
                  </a:srgbClr>
                </a:outerShdw>
              </a:effectLst>
              <a:latin typeface="+mj-lt"/>
            </a:endParaRP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6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n-ea"/>
                <a:cs typeface="+mn-cs"/>
              </a:rPr>
              <a:t>Make your note taking more efficient and active!</a:t>
            </a:r>
            <a:endParaRPr kumimoji="0" lang="en-US" sz="26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n-ea"/>
              <a:cs typeface="+mn-cs"/>
            </a:endParaRPr>
          </a:p>
        </p:txBody>
      </p:sp>
    </p:spTree>
    <p:extLst>
      <p:ext uri="{BB962C8B-B14F-4D97-AF65-F5344CB8AC3E}">
        <p14:creationId xmlns:p14="http://schemas.microsoft.com/office/powerpoint/2010/main" val="316188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Determines Success in Health Science Education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Student-Faculty Contact</a:t>
            </a:r>
          </a:p>
          <a:p>
            <a:r>
              <a:rPr lang="en-US" dirty="0" smtClean="0"/>
              <a:t>Cooperate with your fellow students</a:t>
            </a:r>
          </a:p>
          <a:p>
            <a:pPr lvl="1"/>
            <a:r>
              <a:rPr lang="en-US" dirty="0" smtClean="0"/>
              <a:t>Learning is collaborative and social, not competitive and isolated</a:t>
            </a:r>
          </a:p>
          <a:p>
            <a:r>
              <a:rPr lang="en-US" dirty="0" smtClean="0"/>
              <a:t>Learn actively</a:t>
            </a:r>
          </a:p>
          <a:p>
            <a:r>
              <a:rPr lang="en-US" dirty="0" smtClean="0"/>
              <a:t>Take the feedback that you receive, analyze it and move ahead.</a:t>
            </a:r>
          </a:p>
          <a:p>
            <a:r>
              <a:rPr lang="en-US" dirty="0" smtClean="0"/>
              <a:t>Time --- time + energy = learning</a:t>
            </a:r>
          </a:p>
          <a:p>
            <a:r>
              <a:rPr lang="en-US" dirty="0" smtClean="0"/>
              <a:t>Recognize/understand your learning preferences</a:t>
            </a:r>
            <a:endParaRPr lang="en-US" dirty="0"/>
          </a:p>
        </p:txBody>
      </p:sp>
    </p:spTree>
    <p:extLst>
      <p:ext uri="{BB962C8B-B14F-4D97-AF65-F5344CB8AC3E}">
        <p14:creationId xmlns:p14="http://schemas.microsoft.com/office/powerpoint/2010/main" val="206966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idx="4294967295"/>
          </p:nvPr>
        </p:nvSpPr>
        <p:spPr>
          <a:xfrm>
            <a:off x="76200" y="76200"/>
            <a:ext cx="8839200" cy="855663"/>
          </a:xfrm>
        </p:spPr>
        <p:txBody>
          <a:bodyPr>
            <a:normAutofit/>
          </a:bodyPr>
          <a:lstStyle/>
          <a:p>
            <a:pPr eaLnBrk="1" hangingPunct="1"/>
            <a:r>
              <a:rPr lang="en-US" dirty="0" smtClean="0"/>
              <a:t>Cornell Note Taking Method</a:t>
            </a:r>
          </a:p>
        </p:txBody>
      </p:sp>
      <p:pic>
        <p:nvPicPr>
          <p:cNvPr id="69636" name="Picture 3" descr="cornell-layout-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14400"/>
            <a:ext cx="6096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53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270" y="141435"/>
            <a:ext cx="8229600" cy="990600"/>
          </a:xfrm>
        </p:spPr>
        <p:txBody>
          <a:bodyPr>
            <a:normAutofit/>
          </a:bodyPr>
          <a:lstStyle/>
          <a:p>
            <a:r>
              <a:rPr lang="en-US" dirty="0" smtClean="0"/>
              <a:t>The 5Rs Process</a:t>
            </a:r>
            <a:endParaRPr lang="en-US" dirty="0"/>
          </a:p>
        </p:txBody>
      </p:sp>
      <p:sp>
        <p:nvSpPr>
          <p:cNvPr id="5" name="TextBox 4"/>
          <p:cNvSpPr txBox="1"/>
          <p:nvPr/>
        </p:nvSpPr>
        <p:spPr>
          <a:xfrm>
            <a:off x="102973" y="1148511"/>
            <a:ext cx="1447800" cy="4816703"/>
          </a:xfrm>
          <a:prstGeom prst="rect">
            <a:avLst/>
          </a:prstGeom>
          <a:noFill/>
          <a:ln>
            <a:solidFill>
              <a:schemeClr val="accent1"/>
            </a:solidFill>
          </a:ln>
        </p:spPr>
        <p:txBody>
          <a:bodyPr wrap="square" rtlCol="0">
            <a:spAutoFit/>
          </a:bodyPr>
          <a:lstStyle/>
          <a:p>
            <a:r>
              <a:rPr lang="en-US" u="sng" dirty="0" smtClean="0"/>
              <a:t>Cue Column</a:t>
            </a:r>
          </a:p>
          <a:p>
            <a:endParaRPr lang="en-US" u="sng" dirty="0" smtClean="0"/>
          </a:p>
          <a:p>
            <a:pPr>
              <a:lnSpc>
                <a:spcPct val="115000"/>
              </a:lnSpc>
            </a:pPr>
            <a:r>
              <a:rPr lang="en-US" sz="1400" dirty="0">
                <a:latin typeface="Times New Roman"/>
                <a:ea typeface="Calibri"/>
                <a:cs typeface="Times New Roman"/>
              </a:rPr>
              <a:t>Reduce ideas and facts to concise </a:t>
            </a:r>
            <a:endParaRPr lang="en-US" sz="1400" dirty="0" smtClean="0">
              <a:latin typeface="Times New Roman"/>
              <a:ea typeface="Calibri"/>
              <a:cs typeface="Times New Roman"/>
            </a:endParaRPr>
          </a:p>
          <a:p>
            <a:pPr>
              <a:lnSpc>
                <a:spcPct val="115000"/>
              </a:lnSpc>
            </a:pPr>
            <a:r>
              <a:rPr lang="en-US" sz="1400" dirty="0" smtClean="0">
                <a:latin typeface="Times New Roman"/>
                <a:ea typeface="Calibri"/>
                <a:cs typeface="Times New Roman"/>
              </a:rPr>
              <a:t>jottings </a:t>
            </a:r>
            <a:r>
              <a:rPr lang="en-US" sz="1400" dirty="0">
                <a:latin typeface="Times New Roman"/>
                <a:ea typeface="Calibri"/>
                <a:cs typeface="Times New Roman"/>
              </a:rPr>
              <a:t>and summaries as cues for Reciting, Reflecting, and Reviewing.</a:t>
            </a:r>
          </a:p>
          <a:p>
            <a:pPr>
              <a:lnSpc>
                <a:spcPct val="115000"/>
              </a:lnSpc>
            </a:pPr>
            <a:r>
              <a:rPr lang="en-US" sz="1400" dirty="0">
                <a:latin typeface="Times New Roman"/>
                <a:ea typeface="Calibri"/>
                <a:cs typeface="Times New Roman"/>
              </a:rPr>
              <a:t> </a:t>
            </a:r>
          </a:p>
          <a:p>
            <a:pPr>
              <a:lnSpc>
                <a:spcPct val="115000"/>
              </a:lnSpc>
            </a:pPr>
            <a:r>
              <a:rPr lang="en-US" sz="1400" dirty="0">
                <a:latin typeface="Times New Roman"/>
                <a:ea typeface="Calibri"/>
                <a:cs typeface="Times New Roman"/>
              </a:rPr>
              <a:t>Main ideas</a:t>
            </a:r>
          </a:p>
          <a:p>
            <a:pPr>
              <a:lnSpc>
                <a:spcPct val="115000"/>
              </a:lnSpc>
            </a:pPr>
            <a:r>
              <a:rPr lang="en-US" sz="1400" dirty="0">
                <a:latin typeface="Times New Roman"/>
                <a:ea typeface="Calibri"/>
                <a:cs typeface="Times New Roman"/>
              </a:rPr>
              <a:t>Questions</a:t>
            </a:r>
          </a:p>
          <a:p>
            <a:pPr>
              <a:lnSpc>
                <a:spcPct val="115000"/>
              </a:lnSpc>
            </a:pPr>
            <a:r>
              <a:rPr lang="en-US" sz="1400" dirty="0">
                <a:latin typeface="Times New Roman"/>
                <a:ea typeface="Calibri"/>
                <a:cs typeface="Times New Roman"/>
              </a:rPr>
              <a:t>Diagrams</a:t>
            </a:r>
          </a:p>
          <a:p>
            <a:pPr>
              <a:lnSpc>
                <a:spcPct val="115000"/>
              </a:lnSpc>
            </a:pPr>
            <a:r>
              <a:rPr lang="en-US" sz="1400" dirty="0" smtClean="0">
                <a:latin typeface="Times New Roman"/>
                <a:ea typeface="Calibri"/>
                <a:cs typeface="Times New Roman"/>
              </a:rPr>
              <a:t>Prompts</a:t>
            </a:r>
          </a:p>
          <a:p>
            <a:pPr>
              <a:lnSpc>
                <a:spcPct val="115000"/>
              </a:lnSpc>
            </a:pPr>
            <a:endParaRPr lang="en-US" sz="1400" dirty="0">
              <a:latin typeface="Times New Roman"/>
              <a:ea typeface="Calibri"/>
              <a:cs typeface="Times New Roman"/>
            </a:endParaRPr>
          </a:p>
          <a:p>
            <a:pPr>
              <a:lnSpc>
                <a:spcPct val="115000"/>
              </a:lnSpc>
            </a:pPr>
            <a:endParaRPr lang="en-US" sz="1400" dirty="0" smtClean="0">
              <a:latin typeface="Times New Roman"/>
              <a:ea typeface="Calibri"/>
              <a:cs typeface="Times New Roman"/>
            </a:endParaRPr>
          </a:p>
          <a:p>
            <a:pPr>
              <a:lnSpc>
                <a:spcPct val="115000"/>
              </a:lnSpc>
            </a:pPr>
            <a:endParaRPr lang="en-US" sz="1400" dirty="0">
              <a:latin typeface="Times New Roman"/>
              <a:ea typeface="Calibri"/>
              <a:cs typeface="Times New Roman"/>
            </a:endParaRPr>
          </a:p>
          <a:p>
            <a:pPr>
              <a:lnSpc>
                <a:spcPct val="115000"/>
              </a:lnSpc>
            </a:pPr>
            <a:r>
              <a:rPr lang="en-US" sz="1000" dirty="0">
                <a:latin typeface="Times New Roman"/>
                <a:ea typeface="Calibri"/>
                <a:cs typeface="Times New Roman"/>
              </a:rPr>
              <a:t> </a:t>
            </a:r>
          </a:p>
          <a:p>
            <a:endParaRPr lang="en-US" u="sng" dirty="0"/>
          </a:p>
        </p:txBody>
      </p:sp>
      <p:sp>
        <p:nvSpPr>
          <p:cNvPr id="6" name="TextBox 5"/>
          <p:cNvSpPr txBox="1"/>
          <p:nvPr/>
        </p:nvSpPr>
        <p:spPr>
          <a:xfrm>
            <a:off x="2069757" y="990600"/>
            <a:ext cx="6606746" cy="782522"/>
          </a:xfrm>
          <a:prstGeom prst="rect">
            <a:avLst/>
          </a:prstGeom>
          <a:noFill/>
          <a:ln>
            <a:solidFill>
              <a:schemeClr val="accent1"/>
            </a:solidFill>
          </a:ln>
        </p:spPr>
        <p:txBody>
          <a:bodyPr wrap="square" rtlCol="0">
            <a:spAutoFit/>
          </a:bodyPr>
          <a:lstStyle/>
          <a:p>
            <a:pPr marR="0" lvl="0">
              <a:lnSpc>
                <a:spcPct val="115000"/>
              </a:lnSpc>
              <a:spcBef>
                <a:spcPts val="0"/>
              </a:spcBef>
              <a:spcAft>
                <a:spcPts val="0"/>
              </a:spcAft>
            </a:pPr>
            <a:r>
              <a:rPr lang="en-US" sz="1200" b="1" dirty="0">
                <a:solidFill>
                  <a:srgbClr val="FF0000"/>
                </a:solidFill>
                <a:latin typeface="Times New Roman"/>
                <a:ea typeface="Calibri"/>
                <a:cs typeface="Times New Roman"/>
              </a:rPr>
              <a:t>Record</a:t>
            </a:r>
            <a:r>
              <a:rPr lang="en-US" sz="1200" dirty="0">
                <a:latin typeface="Times New Roman"/>
                <a:ea typeface="Calibri"/>
                <a:cs typeface="Times New Roman"/>
              </a:rPr>
              <a:t> - </a:t>
            </a:r>
            <a:r>
              <a:rPr lang="en-US" sz="1300" dirty="0">
                <a:latin typeface="Times New Roman"/>
                <a:ea typeface="Calibri"/>
                <a:cs typeface="Times New Roman"/>
              </a:rPr>
              <a:t>in the Note taking Column, record as </a:t>
            </a:r>
            <a:r>
              <a:rPr lang="en-US" sz="1300" dirty="0" smtClean="0">
                <a:latin typeface="Times New Roman"/>
                <a:ea typeface="Calibri"/>
                <a:cs typeface="Times New Roman"/>
              </a:rPr>
              <a:t> many </a:t>
            </a:r>
            <a:r>
              <a:rPr lang="en-US" sz="1300" dirty="0">
                <a:latin typeface="Times New Roman"/>
                <a:ea typeface="Calibri"/>
                <a:cs typeface="Times New Roman"/>
              </a:rPr>
              <a:t>meaningful facts </a:t>
            </a:r>
            <a:r>
              <a:rPr lang="en-US" sz="1300" dirty="0" smtClean="0">
                <a:latin typeface="Times New Roman"/>
                <a:ea typeface="Calibri"/>
                <a:cs typeface="Times New Roman"/>
              </a:rPr>
              <a:t>and </a:t>
            </a:r>
            <a:r>
              <a:rPr lang="en-US" sz="1300" dirty="0">
                <a:latin typeface="Times New Roman"/>
                <a:ea typeface="Calibri"/>
                <a:cs typeface="Times New Roman"/>
              </a:rPr>
              <a:t>ideas as you can in your </a:t>
            </a:r>
            <a:r>
              <a:rPr lang="en-US" sz="1300" dirty="0" smtClean="0">
                <a:latin typeface="Times New Roman"/>
                <a:ea typeface="Calibri"/>
                <a:cs typeface="Times New Roman"/>
              </a:rPr>
              <a:t>own </a:t>
            </a:r>
            <a:r>
              <a:rPr lang="en-US" sz="1300" dirty="0">
                <a:latin typeface="Times New Roman"/>
                <a:ea typeface="Calibri"/>
                <a:cs typeface="Times New Roman"/>
              </a:rPr>
              <a:t>words. Use brief </a:t>
            </a:r>
            <a:r>
              <a:rPr lang="en-US" sz="1300" dirty="0" smtClean="0">
                <a:latin typeface="Times New Roman"/>
                <a:ea typeface="Calibri"/>
                <a:cs typeface="Times New Roman"/>
              </a:rPr>
              <a:t>sentences</a:t>
            </a:r>
            <a:r>
              <a:rPr lang="en-US" sz="1300" dirty="0">
                <a:latin typeface="Times New Roman"/>
                <a:ea typeface="Calibri"/>
                <a:cs typeface="Times New Roman"/>
              </a:rPr>
              <a:t>, abbreviations, </a:t>
            </a:r>
            <a:r>
              <a:rPr lang="en-US" sz="1300" dirty="0" smtClean="0">
                <a:latin typeface="Times New Roman"/>
                <a:ea typeface="Calibri"/>
                <a:cs typeface="Times New Roman"/>
              </a:rPr>
              <a:t>and </a:t>
            </a:r>
            <a:r>
              <a:rPr lang="en-US" sz="1300" dirty="0">
                <a:latin typeface="Times New Roman"/>
                <a:ea typeface="Calibri"/>
                <a:cs typeface="Times New Roman"/>
              </a:rPr>
              <a:t>symbols. Focus on testable information, </a:t>
            </a:r>
            <a:r>
              <a:rPr lang="en-US" sz="1300" dirty="0" smtClean="0">
                <a:latin typeface="Times New Roman"/>
                <a:ea typeface="Calibri"/>
                <a:cs typeface="Times New Roman"/>
              </a:rPr>
              <a:t>“</a:t>
            </a:r>
            <a:r>
              <a:rPr lang="en-US" sz="1300" dirty="0">
                <a:latin typeface="Times New Roman"/>
                <a:ea typeface="Calibri"/>
                <a:cs typeface="Times New Roman"/>
              </a:rPr>
              <a:t>big ideas”, definitions, supporting details. Bullet, number, or indent key ideas. </a:t>
            </a:r>
          </a:p>
        </p:txBody>
      </p:sp>
      <p:sp>
        <p:nvSpPr>
          <p:cNvPr id="11" name="TextBox 10"/>
          <p:cNvSpPr txBox="1"/>
          <p:nvPr/>
        </p:nvSpPr>
        <p:spPr>
          <a:xfrm>
            <a:off x="2077995" y="1828800"/>
            <a:ext cx="6606746" cy="1012585"/>
          </a:xfrm>
          <a:prstGeom prst="rect">
            <a:avLst/>
          </a:prstGeom>
          <a:noFill/>
          <a:ln>
            <a:solidFill>
              <a:schemeClr val="accent1"/>
            </a:solidFill>
          </a:ln>
        </p:spPr>
        <p:txBody>
          <a:bodyPr wrap="square" rtlCol="0">
            <a:spAutoFit/>
          </a:bodyPr>
          <a:lstStyle/>
          <a:p>
            <a:pPr marR="0" lvl="0">
              <a:lnSpc>
                <a:spcPct val="115000"/>
              </a:lnSpc>
              <a:spcBef>
                <a:spcPts val="0"/>
              </a:spcBef>
              <a:spcAft>
                <a:spcPts val="0"/>
              </a:spcAft>
            </a:pPr>
            <a:r>
              <a:rPr lang="en-US" sz="1200" b="1" dirty="0">
                <a:solidFill>
                  <a:srgbClr val="FF0000"/>
                </a:solidFill>
                <a:latin typeface="Times New Roman"/>
                <a:ea typeface="Calibri"/>
                <a:cs typeface="Times New Roman"/>
              </a:rPr>
              <a:t>Reduce</a:t>
            </a:r>
            <a:r>
              <a:rPr lang="en-US" sz="1200" dirty="0">
                <a:latin typeface="Times New Roman"/>
                <a:ea typeface="Calibri"/>
                <a:cs typeface="Times New Roman"/>
              </a:rPr>
              <a:t> - </a:t>
            </a:r>
            <a:r>
              <a:rPr lang="en-US" sz="1300" dirty="0">
                <a:latin typeface="Times New Roman"/>
                <a:ea typeface="Calibri"/>
                <a:cs typeface="Times New Roman"/>
              </a:rPr>
              <a:t>summarize </a:t>
            </a:r>
            <a:r>
              <a:rPr lang="en-US" sz="1300" dirty="0" smtClean="0">
                <a:latin typeface="Times New Roman"/>
                <a:ea typeface="Calibri"/>
                <a:cs typeface="Times New Roman"/>
              </a:rPr>
              <a:t>notes </a:t>
            </a:r>
            <a:r>
              <a:rPr lang="en-US" sz="1300" dirty="0">
                <a:latin typeface="Times New Roman"/>
                <a:ea typeface="Calibri"/>
                <a:cs typeface="Times New Roman"/>
              </a:rPr>
              <a:t>by writing </a:t>
            </a:r>
            <a:r>
              <a:rPr lang="en-US" sz="1300" dirty="0" smtClean="0">
                <a:latin typeface="Times New Roman"/>
                <a:ea typeface="Calibri"/>
                <a:cs typeface="Times New Roman"/>
              </a:rPr>
              <a:t>single </a:t>
            </a:r>
            <a:r>
              <a:rPr lang="en-US" sz="1300" dirty="0">
                <a:latin typeface="Times New Roman"/>
                <a:ea typeface="Calibri"/>
                <a:cs typeface="Times New Roman"/>
              </a:rPr>
              <a:t>words, </a:t>
            </a:r>
            <a:r>
              <a:rPr lang="en-US" sz="1300" dirty="0" smtClean="0">
                <a:latin typeface="Times New Roman"/>
                <a:ea typeface="Calibri"/>
                <a:cs typeface="Times New Roman"/>
              </a:rPr>
              <a:t>short </a:t>
            </a:r>
            <a:r>
              <a:rPr lang="en-US" sz="1300" dirty="0">
                <a:latin typeface="Times New Roman"/>
                <a:ea typeface="Calibri"/>
                <a:cs typeface="Times New Roman"/>
              </a:rPr>
              <a:t>phrases, and test questions in the Cue Column. </a:t>
            </a:r>
            <a:r>
              <a:rPr lang="en-US" sz="1300" b="1" dirty="0" smtClean="0">
                <a:latin typeface="Times New Roman"/>
                <a:ea typeface="Calibri"/>
                <a:cs typeface="Times New Roman"/>
              </a:rPr>
              <a:t>Questions </a:t>
            </a:r>
            <a:r>
              <a:rPr lang="en-US" sz="1300" b="1" dirty="0">
                <a:latin typeface="Times New Roman"/>
                <a:ea typeface="Calibri"/>
                <a:cs typeface="Times New Roman"/>
              </a:rPr>
              <a:t>should focus on specific definitions and the “Big ideas”</a:t>
            </a:r>
            <a:r>
              <a:rPr lang="en-US" sz="1300" dirty="0">
                <a:latin typeface="Times New Roman"/>
                <a:ea typeface="Calibri"/>
                <a:cs typeface="Times New Roman"/>
              </a:rPr>
              <a:t>. </a:t>
            </a:r>
            <a:endParaRPr lang="en-US" sz="1300" dirty="0" smtClean="0">
              <a:latin typeface="Times New Roman"/>
              <a:ea typeface="Calibri"/>
              <a:cs typeface="Times New Roman"/>
            </a:endParaRPr>
          </a:p>
          <a:p>
            <a:pPr marR="0" lvl="0">
              <a:lnSpc>
                <a:spcPct val="115000"/>
              </a:lnSpc>
              <a:spcBef>
                <a:spcPts val="0"/>
              </a:spcBef>
              <a:spcAft>
                <a:spcPts val="0"/>
              </a:spcAft>
            </a:pPr>
            <a:r>
              <a:rPr lang="en-US" sz="1300" dirty="0" smtClean="0">
                <a:latin typeface="Times New Roman"/>
                <a:ea typeface="Calibri"/>
                <a:cs typeface="Times New Roman"/>
              </a:rPr>
              <a:t>Summarizing </a:t>
            </a:r>
            <a:r>
              <a:rPr lang="en-US" sz="1300" dirty="0">
                <a:latin typeface="Times New Roman"/>
                <a:ea typeface="Calibri"/>
                <a:cs typeface="Times New Roman"/>
              </a:rPr>
              <a:t>clarifies meanings, reveals relationships, establishes </a:t>
            </a:r>
            <a:r>
              <a:rPr lang="en-US" sz="1300" dirty="0" smtClean="0">
                <a:latin typeface="Times New Roman"/>
                <a:ea typeface="Calibri"/>
                <a:cs typeface="Times New Roman"/>
              </a:rPr>
              <a:t>continuity</a:t>
            </a:r>
            <a:r>
              <a:rPr lang="en-US" sz="1300" dirty="0">
                <a:latin typeface="Times New Roman"/>
                <a:ea typeface="Calibri"/>
                <a:cs typeface="Times New Roman"/>
              </a:rPr>
              <a:t>, </a:t>
            </a:r>
            <a:r>
              <a:rPr lang="en-US" sz="1300" dirty="0" smtClean="0">
                <a:latin typeface="Times New Roman"/>
                <a:ea typeface="Calibri"/>
                <a:cs typeface="Times New Roman"/>
              </a:rPr>
              <a:t>strengthens memory and sets </a:t>
            </a:r>
            <a:r>
              <a:rPr lang="en-US" sz="1300" dirty="0">
                <a:latin typeface="Times New Roman"/>
                <a:ea typeface="Calibri"/>
                <a:cs typeface="Times New Roman"/>
              </a:rPr>
              <a:t>up a perfect stage </a:t>
            </a:r>
            <a:r>
              <a:rPr lang="en-US" sz="1300" dirty="0" smtClean="0">
                <a:latin typeface="Times New Roman"/>
                <a:ea typeface="Calibri"/>
                <a:cs typeface="Times New Roman"/>
              </a:rPr>
              <a:t>for </a:t>
            </a:r>
            <a:r>
              <a:rPr lang="en-US" sz="1300" dirty="0">
                <a:latin typeface="Times New Roman"/>
                <a:ea typeface="Calibri"/>
                <a:cs typeface="Times New Roman"/>
              </a:rPr>
              <a:t>studying </a:t>
            </a:r>
            <a:r>
              <a:rPr lang="en-US" sz="1300" dirty="0" smtClean="0">
                <a:latin typeface="Times New Roman"/>
                <a:ea typeface="Calibri"/>
                <a:cs typeface="Times New Roman"/>
              </a:rPr>
              <a:t>later for exams.</a:t>
            </a:r>
            <a:endParaRPr lang="en-US" sz="1300" dirty="0">
              <a:latin typeface="Times New Roman"/>
              <a:ea typeface="Calibri"/>
              <a:cs typeface="Times New Roman"/>
            </a:endParaRPr>
          </a:p>
        </p:txBody>
      </p:sp>
      <p:sp>
        <p:nvSpPr>
          <p:cNvPr id="12" name="Rectangle 11"/>
          <p:cNvSpPr/>
          <p:nvPr/>
        </p:nvSpPr>
        <p:spPr>
          <a:xfrm>
            <a:off x="2102708" y="2971800"/>
            <a:ext cx="6606746" cy="800219"/>
          </a:xfrm>
          <a:prstGeom prst="rect">
            <a:avLst/>
          </a:prstGeom>
          <a:ln>
            <a:solidFill>
              <a:schemeClr val="accent1"/>
            </a:solidFill>
          </a:ln>
        </p:spPr>
        <p:txBody>
          <a:bodyPr wrap="square">
            <a:spAutoFit/>
          </a:bodyPr>
          <a:lstStyle/>
          <a:p>
            <a:pPr marR="0" lvl="0">
              <a:lnSpc>
                <a:spcPct val="115000"/>
              </a:lnSpc>
              <a:spcBef>
                <a:spcPts val="0"/>
              </a:spcBef>
              <a:spcAft>
                <a:spcPts val="0"/>
              </a:spcAft>
            </a:pPr>
            <a:r>
              <a:rPr lang="en-US" sz="1400" b="1" dirty="0">
                <a:solidFill>
                  <a:srgbClr val="FF0000"/>
                </a:solidFill>
                <a:latin typeface="Times New Roman"/>
                <a:ea typeface="Calibri"/>
                <a:cs typeface="Times New Roman"/>
              </a:rPr>
              <a:t>Recite</a:t>
            </a:r>
            <a:r>
              <a:rPr lang="en-US" sz="1400" dirty="0">
                <a:latin typeface="Times New Roman"/>
                <a:ea typeface="Calibri"/>
                <a:cs typeface="Times New Roman"/>
              </a:rPr>
              <a:t> </a:t>
            </a:r>
            <a:r>
              <a:rPr lang="en-US" sz="1200" dirty="0">
                <a:latin typeface="Times New Roman"/>
                <a:ea typeface="Calibri"/>
                <a:cs typeface="Times New Roman"/>
              </a:rPr>
              <a:t>- </a:t>
            </a:r>
            <a:r>
              <a:rPr lang="en-US" sz="1300" dirty="0">
                <a:latin typeface="Times New Roman"/>
                <a:ea typeface="Calibri"/>
                <a:cs typeface="Times New Roman"/>
              </a:rPr>
              <a:t>looking at the words and phrases in the Cue Column only, recite aloud and in your own words the full lecture. Use the test questions in the cue column to stimulate your memory and guide this process. </a:t>
            </a:r>
          </a:p>
        </p:txBody>
      </p:sp>
      <p:sp>
        <p:nvSpPr>
          <p:cNvPr id="13" name="Rectangle 12"/>
          <p:cNvSpPr/>
          <p:nvPr/>
        </p:nvSpPr>
        <p:spPr>
          <a:xfrm>
            <a:off x="2102708" y="3886200"/>
            <a:ext cx="6606746" cy="1490408"/>
          </a:xfrm>
          <a:prstGeom prst="rect">
            <a:avLst/>
          </a:prstGeom>
          <a:ln>
            <a:solidFill>
              <a:schemeClr val="accent1"/>
            </a:solidFill>
          </a:ln>
        </p:spPr>
        <p:txBody>
          <a:bodyPr wrap="square">
            <a:spAutoFit/>
          </a:bodyPr>
          <a:lstStyle/>
          <a:p>
            <a:pPr marR="0" lvl="0">
              <a:lnSpc>
                <a:spcPct val="115000"/>
              </a:lnSpc>
              <a:spcBef>
                <a:spcPts val="0"/>
              </a:spcBef>
              <a:spcAft>
                <a:spcPts val="0"/>
              </a:spcAft>
            </a:pPr>
            <a:r>
              <a:rPr lang="en-US" sz="1400" b="1" dirty="0">
                <a:solidFill>
                  <a:srgbClr val="FF0000"/>
                </a:solidFill>
                <a:latin typeface="Times New Roman"/>
                <a:ea typeface="Calibri"/>
                <a:cs typeface="Times New Roman"/>
              </a:rPr>
              <a:t>Reflect</a:t>
            </a:r>
            <a:r>
              <a:rPr lang="en-US" sz="1400" dirty="0">
                <a:latin typeface="Times New Roman"/>
                <a:ea typeface="Calibri"/>
                <a:cs typeface="Times New Roman"/>
              </a:rPr>
              <a:t> – </a:t>
            </a:r>
            <a:r>
              <a:rPr lang="en-US" sz="1300" dirty="0">
                <a:latin typeface="Times New Roman"/>
                <a:ea typeface="Calibri"/>
                <a:cs typeface="Times New Roman"/>
              </a:rPr>
              <a:t>thinking about the </a:t>
            </a:r>
            <a:r>
              <a:rPr lang="en-US" sz="1300" dirty="0" smtClean="0">
                <a:latin typeface="Times New Roman"/>
                <a:ea typeface="Calibri"/>
                <a:cs typeface="Times New Roman"/>
              </a:rPr>
              <a:t>information, connecting </a:t>
            </a:r>
            <a:r>
              <a:rPr lang="en-US" sz="1300" dirty="0">
                <a:latin typeface="Times New Roman"/>
                <a:ea typeface="Calibri"/>
                <a:cs typeface="Times New Roman"/>
              </a:rPr>
              <a:t>it to your own experiences and other material discussed in class. Reflect </a:t>
            </a:r>
            <a:r>
              <a:rPr lang="en-US" sz="1300" dirty="0" smtClean="0">
                <a:latin typeface="Times New Roman"/>
                <a:ea typeface="Calibri"/>
                <a:cs typeface="Times New Roman"/>
              </a:rPr>
              <a:t>asking </a:t>
            </a:r>
            <a:r>
              <a:rPr lang="en-US" sz="1300" dirty="0">
                <a:latin typeface="Times New Roman"/>
                <a:ea typeface="Calibri"/>
                <a:cs typeface="Times New Roman"/>
              </a:rPr>
              <a:t>yourself the following questions: </a:t>
            </a:r>
            <a:r>
              <a:rPr lang="en-US" sz="1300" b="1" dirty="0">
                <a:latin typeface="Times New Roman"/>
                <a:ea typeface="Calibri"/>
                <a:cs typeface="Times New Roman"/>
              </a:rPr>
              <a:t>What's the significance of these facts? What principle are they based on? How can I apply them? How do they fit in with what I already know? What's beyond them? How do the main </a:t>
            </a:r>
            <a:r>
              <a:rPr lang="en-US" sz="1300" b="1" dirty="0" smtClean="0">
                <a:latin typeface="Times New Roman"/>
                <a:ea typeface="Calibri"/>
                <a:cs typeface="Times New Roman"/>
              </a:rPr>
              <a:t>ideas </a:t>
            </a:r>
            <a:r>
              <a:rPr lang="en-US" sz="1300" b="1" dirty="0">
                <a:latin typeface="Times New Roman"/>
                <a:ea typeface="Calibri"/>
                <a:cs typeface="Times New Roman"/>
              </a:rPr>
              <a:t>fit together into a “bigger picture”? What ideas are clear? Which are confusing? What new questions do I have</a:t>
            </a:r>
            <a:r>
              <a:rPr lang="en-US" sz="1300" b="1" dirty="0" smtClean="0">
                <a:latin typeface="Times New Roman"/>
                <a:ea typeface="Calibri"/>
                <a:cs typeface="Times New Roman"/>
              </a:rPr>
              <a:t>?  This will go into the summary section.</a:t>
            </a:r>
            <a:endParaRPr lang="en-US" sz="1300" dirty="0">
              <a:latin typeface="Times New Roman"/>
              <a:ea typeface="Calibri"/>
              <a:cs typeface="Times New Roman"/>
            </a:endParaRPr>
          </a:p>
        </p:txBody>
      </p:sp>
      <p:sp>
        <p:nvSpPr>
          <p:cNvPr id="14" name="Rectangle 13"/>
          <p:cNvSpPr/>
          <p:nvPr/>
        </p:nvSpPr>
        <p:spPr>
          <a:xfrm>
            <a:off x="2094471" y="5486400"/>
            <a:ext cx="6590270" cy="570156"/>
          </a:xfrm>
          <a:prstGeom prst="rect">
            <a:avLst/>
          </a:prstGeom>
          <a:ln>
            <a:solidFill>
              <a:schemeClr val="accent1"/>
            </a:solidFill>
          </a:ln>
        </p:spPr>
        <p:txBody>
          <a:bodyPr wrap="square">
            <a:spAutoFit/>
          </a:bodyPr>
          <a:lstStyle/>
          <a:p>
            <a:pPr marR="0" lvl="0">
              <a:lnSpc>
                <a:spcPct val="115000"/>
              </a:lnSpc>
              <a:spcBef>
                <a:spcPts val="0"/>
              </a:spcBef>
              <a:spcAft>
                <a:spcPts val="0"/>
              </a:spcAft>
            </a:pPr>
            <a:r>
              <a:rPr lang="en-US" sz="1400" b="1" dirty="0">
                <a:solidFill>
                  <a:srgbClr val="FF0000"/>
                </a:solidFill>
                <a:latin typeface="Times New Roman"/>
                <a:ea typeface="Calibri"/>
                <a:cs typeface="Times New Roman"/>
              </a:rPr>
              <a:t>Review</a:t>
            </a:r>
            <a:r>
              <a:rPr lang="en-US" sz="1000" dirty="0">
                <a:latin typeface="Times New Roman"/>
                <a:ea typeface="Calibri"/>
                <a:cs typeface="Times New Roman"/>
              </a:rPr>
              <a:t> </a:t>
            </a:r>
            <a:r>
              <a:rPr lang="en-US" sz="1300" dirty="0">
                <a:latin typeface="Times New Roman"/>
                <a:ea typeface="Calibri"/>
                <a:cs typeface="Times New Roman"/>
              </a:rPr>
              <a:t>– spend some time every week reviewing your notes. This will help you to retain a great deal for current use, as well as later on for exams. </a:t>
            </a:r>
          </a:p>
        </p:txBody>
      </p:sp>
      <p:sp>
        <p:nvSpPr>
          <p:cNvPr id="15" name="TextBox 14"/>
          <p:cNvSpPr txBox="1"/>
          <p:nvPr/>
        </p:nvSpPr>
        <p:spPr>
          <a:xfrm>
            <a:off x="166816" y="6093175"/>
            <a:ext cx="8861528" cy="764825"/>
          </a:xfrm>
          <a:prstGeom prst="rect">
            <a:avLst/>
          </a:prstGeom>
          <a:noFill/>
          <a:ln>
            <a:solidFill>
              <a:schemeClr val="accent1"/>
            </a:solidFill>
          </a:ln>
        </p:spPr>
        <p:txBody>
          <a:bodyPr wrap="none" rtlCol="0">
            <a:spAutoFit/>
          </a:bodyPr>
          <a:lstStyle/>
          <a:p>
            <a:pPr algn="ctr">
              <a:lnSpc>
                <a:spcPct val="115000"/>
              </a:lnSpc>
            </a:pPr>
            <a:r>
              <a:rPr lang="en-US" sz="2000" b="1" u="sng" dirty="0">
                <a:latin typeface="Times New Roman"/>
                <a:ea typeface="Calibri"/>
                <a:cs typeface="Times New Roman"/>
              </a:rPr>
              <a:t>Summary</a:t>
            </a:r>
            <a:endParaRPr lang="en-US" sz="2000" dirty="0">
              <a:latin typeface="Times New Roman"/>
              <a:ea typeface="Calibri"/>
              <a:cs typeface="Times New Roman"/>
            </a:endParaRPr>
          </a:p>
          <a:p>
            <a:pPr>
              <a:lnSpc>
                <a:spcPct val="115000"/>
              </a:lnSpc>
            </a:pPr>
            <a:r>
              <a:rPr lang="en-US" dirty="0">
                <a:latin typeface="Times New Roman"/>
                <a:ea typeface="Calibri"/>
                <a:cs typeface="Times New Roman"/>
              </a:rPr>
              <a:t>Leave space at the bottom of each sheet for a summary. Or, at the end of each reading section.</a:t>
            </a:r>
          </a:p>
        </p:txBody>
      </p:sp>
    </p:spTree>
    <p:extLst>
      <p:ext uri="{BB962C8B-B14F-4D97-AF65-F5344CB8AC3E}">
        <p14:creationId xmlns:p14="http://schemas.microsoft.com/office/powerpoint/2010/main" val="40803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0135701"/>
              </p:ext>
            </p:extLst>
          </p:nvPr>
        </p:nvGraphicFramePr>
        <p:xfrm>
          <a:off x="381000" y="838200"/>
          <a:ext cx="8686800" cy="6007761"/>
        </p:xfrm>
        <a:graphic>
          <a:graphicData uri="http://schemas.openxmlformats.org/drawingml/2006/table">
            <a:tbl>
              <a:tblPr firstRow="1" firstCol="1" bandRow="1"/>
              <a:tblGrid>
                <a:gridCol w="3200399">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5282102">
                <a:tc>
                  <a:txBody>
                    <a:bodyPr/>
                    <a:lstStyle/>
                    <a:p>
                      <a:pPr marL="0" marR="0">
                        <a:lnSpc>
                          <a:spcPct val="115000"/>
                        </a:lnSpc>
                        <a:spcBef>
                          <a:spcPts val="0"/>
                        </a:spcBef>
                        <a:spcAft>
                          <a:spcPts val="0"/>
                        </a:spcAft>
                      </a:pPr>
                      <a:r>
                        <a:rPr lang="en-US" sz="1100" b="1" dirty="0">
                          <a:effectLst/>
                          <a:latin typeface="Times New Roman"/>
                          <a:ea typeface="Calibri"/>
                          <a:cs typeface="Times New Roman"/>
                        </a:rPr>
                        <a:t>Cues </a:t>
                      </a:r>
                      <a:endParaRPr lang="en-US" sz="1100" dirty="0">
                        <a:effectLst/>
                        <a:latin typeface="Times New Roman"/>
                        <a:ea typeface="Calibri"/>
                        <a:cs typeface="Times New Roman"/>
                      </a:endParaRP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How do psychologists account for remembering?</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What’s a memory trace?</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There are three memory systems – sensory, short-term and long-term.</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How does sensory memory retain information?</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How is information transferred to STM?</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What are the retention times of STM?</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The capacity of the STM is 7 items.</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What are the six ways to transfer information from STM to LTM?</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How is the memory system applicable to teaching and learning?</a:t>
                      </a:r>
                    </a:p>
                    <a:p>
                      <a:pPr marL="0" marR="0">
                        <a:lnSpc>
                          <a:spcPct val="115000"/>
                        </a:lnSpc>
                        <a:spcBef>
                          <a:spcPts val="0"/>
                        </a:spcBef>
                        <a:spcAft>
                          <a:spcPts val="0"/>
                        </a:spcAft>
                      </a:pPr>
                      <a:r>
                        <a:rPr lang="en-US" sz="1100" dirty="0">
                          <a:effectLst/>
                          <a:latin typeface="Times New Roman"/>
                          <a:ea typeface="Calibri"/>
                          <a:cs typeface="Times New Roman"/>
                        </a:rPr>
                        <a:t> </a:t>
                      </a:r>
                    </a:p>
                    <a:p>
                      <a:pPr marL="0" marR="0">
                        <a:lnSpc>
                          <a:spcPct val="115000"/>
                        </a:lnSpc>
                        <a:spcBef>
                          <a:spcPts val="0"/>
                        </a:spcBef>
                        <a:spcAft>
                          <a:spcPts val="0"/>
                        </a:spcAft>
                      </a:pPr>
                      <a:r>
                        <a:rPr lang="en-US" sz="1100" dirty="0">
                          <a:effectLst/>
                          <a:latin typeface="Times New Roman"/>
                          <a:ea typeface="Calibri"/>
                          <a:cs typeface="Times New Roman"/>
                        </a:rPr>
                        <a:t>How can students enhance their memory system?</a:t>
                      </a:r>
                    </a:p>
                    <a:p>
                      <a:pPr marL="0" marR="0">
                        <a:lnSpc>
                          <a:spcPct val="115000"/>
                        </a:lnSpc>
                        <a:spcBef>
                          <a:spcPts val="0"/>
                        </a:spcBef>
                        <a:spcAft>
                          <a:spcPts val="0"/>
                        </a:spcAft>
                      </a:pPr>
                      <a:r>
                        <a:rPr lang="en-US" sz="800" dirty="0">
                          <a:effectLst/>
                          <a:latin typeface="Times New Roman"/>
                          <a:ea typeface="Calibri"/>
                          <a:cs typeface="Times New Roman"/>
                        </a:rPr>
                        <a:t> </a:t>
                      </a:r>
                    </a:p>
                    <a:p>
                      <a:pPr marL="0" marR="0">
                        <a:lnSpc>
                          <a:spcPct val="115000"/>
                        </a:lnSpc>
                        <a:spcBef>
                          <a:spcPts val="0"/>
                        </a:spcBef>
                        <a:spcAft>
                          <a:spcPts val="0"/>
                        </a:spcAft>
                      </a:pPr>
                      <a:r>
                        <a:rPr lang="en-US" sz="800" dirty="0">
                          <a:effectLst/>
                          <a:latin typeface="Times New Roman"/>
                          <a:ea typeface="Calibri"/>
                          <a:cs typeface="Times New Roman"/>
                        </a:rPr>
                        <a:t> </a:t>
                      </a:r>
                    </a:p>
                  </a:txBody>
                  <a:tcPr marL="44771" marR="4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Times New Roman"/>
                          <a:ea typeface="Calibri"/>
                          <a:cs typeface="Times New Roman"/>
                        </a:rPr>
                        <a:t>Psych. 105 Prof. Martin – Sept 14 (Mon.)</a:t>
                      </a:r>
                    </a:p>
                    <a:p>
                      <a:pPr marL="0" marR="0" algn="ctr">
                        <a:lnSpc>
                          <a:spcPct val="115000"/>
                        </a:lnSpc>
                        <a:spcBef>
                          <a:spcPts val="0"/>
                        </a:spcBef>
                        <a:spcAft>
                          <a:spcPts val="0"/>
                        </a:spcAft>
                      </a:pPr>
                      <a:r>
                        <a:rPr lang="en-US" sz="1100" b="1" dirty="0">
                          <a:effectLst/>
                          <a:latin typeface="Times New Roman"/>
                          <a:ea typeface="Calibri"/>
                          <a:cs typeface="Times New Roman"/>
                        </a:rPr>
                        <a:t> </a:t>
                      </a:r>
                      <a:endParaRPr lang="en-US" sz="1100" dirty="0">
                        <a:effectLst/>
                        <a:latin typeface="Times New Roman"/>
                        <a:ea typeface="Calibri"/>
                        <a:cs typeface="Times New Roman"/>
                      </a:endParaRPr>
                    </a:p>
                    <a:p>
                      <a:pPr marL="0" marR="0" algn="ctr">
                        <a:lnSpc>
                          <a:spcPct val="115000"/>
                        </a:lnSpc>
                        <a:spcBef>
                          <a:spcPts val="0"/>
                        </a:spcBef>
                        <a:spcAft>
                          <a:spcPts val="0"/>
                        </a:spcAft>
                      </a:pPr>
                      <a:r>
                        <a:rPr lang="en-US" sz="1100" b="1" dirty="0">
                          <a:effectLst/>
                          <a:latin typeface="Times New Roman"/>
                          <a:ea typeface="Calibri"/>
                          <a:cs typeface="Times New Roman"/>
                        </a:rPr>
                        <a:t>Memory</a:t>
                      </a:r>
                      <a:endParaRPr lang="en-US" sz="1100" dirty="0">
                        <a:effectLst/>
                        <a:latin typeface="Times New Roman"/>
                        <a:ea typeface="Calibri"/>
                        <a:cs typeface="Times New Roman"/>
                      </a:endParaRPr>
                    </a:p>
                    <a:p>
                      <a:pPr marL="0" marR="0">
                        <a:lnSpc>
                          <a:spcPct val="115000"/>
                        </a:lnSpc>
                        <a:spcBef>
                          <a:spcPts val="0"/>
                        </a:spcBef>
                        <a:spcAft>
                          <a:spcPts val="0"/>
                        </a:spcAft>
                      </a:pPr>
                      <a:r>
                        <a:rPr lang="en-US" sz="1100" b="1" dirty="0">
                          <a:effectLst/>
                          <a:latin typeface="Times New Roman"/>
                          <a:ea typeface="Calibri"/>
                          <a:cs typeface="Times New Roman"/>
                        </a:rPr>
                        <a:t>Memory tricky </a:t>
                      </a:r>
                      <a:r>
                        <a:rPr lang="en-US" sz="1100" dirty="0">
                          <a:effectLst/>
                          <a:latin typeface="Times New Roman"/>
                          <a:ea typeface="Calibri"/>
                          <a:cs typeface="Times New Roman"/>
                        </a:rPr>
                        <a:t>– can recall instantly many trivial things of childhood, yet forget things recently worked hard to learn &amp; retain. </a:t>
                      </a:r>
                    </a:p>
                    <a:p>
                      <a:pPr marL="0" marR="0">
                        <a:lnSpc>
                          <a:spcPct val="115000"/>
                        </a:lnSpc>
                        <a:spcBef>
                          <a:spcPts val="0"/>
                        </a:spcBef>
                        <a:spcAft>
                          <a:spcPts val="0"/>
                        </a:spcAft>
                      </a:pPr>
                      <a:r>
                        <a:rPr lang="en-US" sz="1100" b="1" dirty="0">
                          <a:effectLst/>
                          <a:latin typeface="Times New Roman"/>
                          <a:ea typeface="Calibri"/>
                          <a:cs typeface="Times New Roman"/>
                        </a:rPr>
                        <a:t>Memory Trace</a:t>
                      </a:r>
                      <a:endParaRPr lang="en-US" sz="1100" dirty="0">
                        <a:effectLst/>
                        <a:latin typeface="Times New Roman"/>
                        <a:ea typeface="Calibri"/>
                        <a:cs typeface="Times New Roman"/>
                      </a:endParaRPr>
                    </a:p>
                    <a:p>
                      <a:pPr marL="342900" marR="0" lvl="0" indent="-342900">
                        <a:lnSpc>
                          <a:spcPct val="115000"/>
                        </a:lnSpc>
                        <a:spcBef>
                          <a:spcPts val="0"/>
                        </a:spcBef>
                        <a:spcAft>
                          <a:spcPts val="0"/>
                        </a:spcAft>
                        <a:buFont typeface="Symbol"/>
                        <a:buChar char=""/>
                      </a:pPr>
                      <a:r>
                        <a:rPr lang="en-US" sz="1100" dirty="0">
                          <a:effectLst/>
                          <a:latin typeface="Times New Roman"/>
                          <a:ea typeface="Calibri"/>
                          <a:cs typeface="Times New Roman"/>
                        </a:rPr>
                        <a:t>Fact that we retain information means that some change was made in the brain.</a:t>
                      </a:r>
                    </a:p>
                    <a:p>
                      <a:pPr marL="342900" marR="0" lvl="0" indent="-342900">
                        <a:lnSpc>
                          <a:spcPct val="115000"/>
                        </a:lnSpc>
                        <a:spcBef>
                          <a:spcPts val="0"/>
                        </a:spcBef>
                        <a:spcAft>
                          <a:spcPts val="0"/>
                        </a:spcAft>
                        <a:buFont typeface="Symbol"/>
                        <a:buChar char=""/>
                      </a:pPr>
                      <a:r>
                        <a:rPr lang="en-US" sz="1100" dirty="0">
                          <a:effectLst/>
                          <a:latin typeface="Times New Roman"/>
                          <a:ea typeface="Calibri"/>
                          <a:cs typeface="Times New Roman"/>
                        </a:rPr>
                        <a:t>Change called “Memory trace”</a:t>
                      </a:r>
                    </a:p>
                    <a:p>
                      <a:pPr marL="342900" marR="0" lvl="0" indent="-342900">
                        <a:lnSpc>
                          <a:spcPct val="115000"/>
                        </a:lnSpc>
                        <a:spcBef>
                          <a:spcPts val="0"/>
                        </a:spcBef>
                        <a:spcAft>
                          <a:spcPts val="0"/>
                        </a:spcAft>
                        <a:buFont typeface="Symbol"/>
                        <a:buChar char=""/>
                      </a:pPr>
                      <a:r>
                        <a:rPr lang="en-US" sz="1100" dirty="0">
                          <a:effectLst/>
                          <a:latin typeface="Times New Roman"/>
                          <a:ea typeface="Calibri"/>
                          <a:cs typeface="Times New Roman"/>
                        </a:rPr>
                        <a:t>“Trace” probably a molecular arrangement similar to molecular changes in a magnetic recording tape. </a:t>
                      </a:r>
                    </a:p>
                    <a:p>
                      <a:pPr marL="0" marR="0">
                        <a:lnSpc>
                          <a:spcPct val="115000"/>
                        </a:lnSpc>
                        <a:spcBef>
                          <a:spcPts val="0"/>
                        </a:spcBef>
                        <a:spcAft>
                          <a:spcPts val="0"/>
                        </a:spcAft>
                      </a:pPr>
                      <a:r>
                        <a:rPr lang="en-US" sz="1100" b="1" dirty="0">
                          <a:effectLst/>
                          <a:latin typeface="Times New Roman"/>
                          <a:ea typeface="Calibri"/>
                          <a:cs typeface="Times New Roman"/>
                        </a:rPr>
                        <a:t>Three memory systems: sensory, short term, long term.</a:t>
                      </a:r>
                      <a:endParaRPr lang="en-US" sz="1100" dirty="0">
                        <a:effectLst/>
                        <a:latin typeface="Times New Roman"/>
                        <a:ea typeface="Calibri"/>
                        <a:cs typeface="Times New Roman"/>
                      </a:endParaRP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1.  </a:t>
                      </a:r>
                      <a:r>
                        <a:rPr lang="en-US" sz="1100" i="1" u="sng" dirty="0" smtClean="0">
                          <a:effectLst/>
                          <a:latin typeface="Times New Roman"/>
                          <a:ea typeface="Calibri"/>
                          <a:cs typeface="Times New Roman"/>
                        </a:rPr>
                        <a:t>Sensory</a:t>
                      </a:r>
                      <a:r>
                        <a:rPr lang="en-US" sz="1100" dirty="0" smtClean="0">
                          <a:effectLst/>
                          <a:latin typeface="Times New Roman"/>
                          <a:ea typeface="Calibri"/>
                          <a:cs typeface="Times New Roman"/>
                        </a:rPr>
                        <a:t> </a:t>
                      </a:r>
                      <a:endParaRPr lang="en-US" sz="1100" dirty="0">
                        <a:effectLst/>
                        <a:latin typeface="Times New Roman"/>
                        <a:ea typeface="Calibri"/>
                        <a:cs typeface="Times New Roman"/>
                      </a:endParaRPr>
                    </a:p>
                    <a:p>
                      <a:pPr marL="0" marR="0" lvl="0" indent="0">
                        <a:lnSpc>
                          <a:spcPct val="115000"/>
                        </a:lnSpc>
                        <a:spcBef>
                          <a:spcPts val="0"/>
                        </a:spcBef>
                        <a:spcAft>
                          <a:spcPts val="0"/>
                        </a:spcAft>
                        <a:buFont typeface="+mj-lt"/>
                        <a:buNone/>
                      </a:pPr>
                      <a:r>
                        <a:rPr lang="en-US" sz="1100" baseline="0" dirty="0" smtClean="0">
                          <a:effectLst/>
                          <a:latin typeface="Times New Roman"/>
                          <a:ea typeface="Calibri"/>
                          <a:cs typeface="Times New Roman"/>
                        </a:rPr>
                        <a:t>        a. </a:t>
                      </a:r>
                      <a:r>
                        <a:rPr lang="en-US" sz="1100" dirty="0" smtClean="0">
                          <a:effectLst/>
                          <a:latin typeface="Times New Roman"/>
                          <a:ea typeface="Calibri"/>
                          <a:cs typeface="Times New Roman"/>
                        </a:rPr>
                        <a:t>Information </a:t>
                      </a:r>
                      <a:r>
                        <a:rPr lang="en-US" sz="1100" dirty="0">
                          <a:effectLst/>
                          <a:latin typeface="Times New Roman"/>
                          <a:ea typeface="Calibri"/>
                          <a:cs typeface="Times New Roman"/>
                        </a:rPr>
                        <a:t>sent to the brain by sight, sound, smell, taste, touch</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b.</a:t>
                      </a:r>
                      <a:r>
                        <a:rPr lang="en-US" sz="1100" baseline="0" dirty="0" smtClean="0">
                          <a:effectLst/>
                          <a:latin typeface="Times New Roman"/>
                          <a:ea typeface="Calibri"/>
                          <a:cs typeface="Times New Roman"/>
                        </a:rPr>
                        <a:t> </a:t>
                      </a:r>
                      <a:r>
                        <a:rPr lang="en-US" sz="1100" dirty="0" smtClean="0">
                          <a:effectLst/>
                          <a:latin typeface="Times New Roman"/>
                          <a:ea typeface="Calibri"/>
                          <a:cs typeface="Times New Roman"/>
                        </a:rPr>
                        <a:t>lasts </a:t>
                      </a:r>
                      <a:r>
                        <a:rPr lang="en-US" sz="1100" dirty="0">
                          <a:effectLst/>
                          <a:latin typeface="Times New Roman"/>
                          <a:ea typeface="Calibri"/>
                          <a:cs typeface="Times New Roman"/>
                        </a:rPr>
                        <a:t>1-2 seconds</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2.  </a:t>
                      </a:r>
                      <a:r>
                        <a:rPr lang="en-US" sz="1100" i="1" u="sng" dirty="0" smtClean="0">
                          <a:effectLst/>
                          <a:latin typeface="Times New Roman"/>
                          <a:ea typeface="Calibri"/>
                          <a:cs typeface="Times New Roman"/>
                        </a:rPr>
                        <a:t>Short </a:t>
                      </a:r>
                      <a:r>
                        <a:rPr lang="en-US" sz="1100" i="1" u="sng" dirty="0">
                          <a:effectLst/>
                          <a:latin typeface="Times New Roman"/>
                          <a:ea typeface="Calibri"/>
                          <a:cs typeface="Times New Roman"/>
                        </a:rPr>
                        <a:t>Term memory (STM) (lasts 30 seconds)</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a. “gateway</a:t>
                      </a:r>
                      <a:r>
                        <a:rPr lang="en-US" sz="1100" dirty="0">
                          <a:effectLst/>
                          <a:latin typeface="Times New Roman"/>
                          <a:ea typeface="Calibri"/>
                          <a:cs typeface="Times New Roman"/>
                        </a:rPr>
                        <a:t>” before information is moved into long-term memory</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b. Hold </a:t>
                      </a:r>
                      <a:r>
                        <a:rPr lang="en-US" sz="1100" dirty="0">
                          <a:effectLst/>
                          <a:latin typeface="Times New Roman"/>
                          <a:ea typeface="Calibri"/>
                          <a:cs typeface="Times New Roman"/>
                        </a:rPr>
                        <a:t>information temporarily</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c.</a:t>
                      </a:r>
                      <a:r>
                        <a:rPr lang="en-US" sz="1100" baseline="0" dirty="0" smtClean="0">
                          <a:effectLst/>
                          <a:latin typeface="Times New Roman"/>
                          <a:ea typeface="Calibri"/>
                          <a:cs typeface="Times New Roman"/>
                        </a:rPr>
                        <a:t> </a:t>
                      </a:r>
                      <a:r>
                        <a:rPr lang="en-US" sz="1100" dirty="0" smtClean="0">
                          <a:effectLst/>
                          <a:latin typeface="Times New Roman"/>
                          <a:ea typeface="Calibri"/>
                          <a:cs typeface="Times New Roman"/>
                        </a:rPr>
                        <a:t>Limited </a:t>
                      </a:r>
                      <a:r>
                        <a:rPr lang="en-US" sz="1100" dirty="0">
                          <a:effectLst/>
                          <a:latin typeface="Times New Roman"/>
                          <a:ea typeface="Calibri"/>
                          <a:cs typeface="Times New Roman"/>
                        </a:rPr>
                        <a:t>capacity (holds average of 7 items)</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d. To </a:t>
                      </a:r>
                      <a:r>
                        <a:rPr lang="en-US" sz="1100" dirty="0">
                          <a:effectLst/>
                          <a:latin typeface="Times New Roman"/>
                          <a:ea typeface="Calibri"/>
                          <a:cs typeface="Times New Roman"/>
                        </a:rPr>
                        <a:t>hold items in STM must rehearse </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3.  </a:t>
                      </a:r>
                      <a:r>
                        <a:rPr lang="en-US" sz="1100" i="1" u="sng" dirty="0" smtClean="0">
                          <a:effectLst/>
                          <a:latin typeface="Times New Roman"/>
                          <a:ea typeface="Calibri"/>
                          <a:cs typeface="Times New Roman"/>
                        </a:rPr>
                        <a:t>Long-Term </a:t>
                      </a:r>
                      <a:r>
                        <a:rPr lang="en-US" sz="1100" i="1" u="sng" dirty="0">
                          <a:effectLst/>
                          <a:latin typeface="Times New Roman"/>
                          <a:ea typeface="Calibri"/>
                          <a:cs typeface="Times New Roman"/>
                        </a:rPr>
                        <a:t>memory (LTM) (lasts a lifetime or short time). </a:t>
                      </a:r>
                      <a:r>
                        <a:rPr lang="en-US" sz="1100" dirty="0">
                          <a:effectLst/>
                          <a:latin typeface="Times New Roman"/>
                          <a:ea typeface="Calibri"/>
                          <a:cs typeface="Times New Roman"/>
                        </a:rPr>
                        <a:t>Transfer fact or ideas </a:t>
                      </a:r>
                      <a:r>
                        <a:rPr lang="en-US" sz="1100" dirty="0" smtClean="0">
                          <a:effectLst/>
                          <a:latin typeface="Times New Roman"/>
                          <a:ea typeface="Calibri"/>
                          <a:cs typeface="Times New Roman"/>
                        </a:rPr>
                        <a:t>by: </a:t>
                      </a:r>
                      <a:endParaRPr lang="en-US" sz="1100" dirty="0">
                        <a:effectLst/>
                        <a:latin typeface="Times New Roman"/>
                        <a:ea typeface="Calibri"/>
                        <a:cs typeface="Times New Roman"/>
                      </a:endParaRP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a. Associating </a:t>
                      </a:r>
                      <a:r>
                        <a:rPr lang="en-US" sz="1100" dirty="0">
                          <a:effectLst/>
                          <a:latin typeface="Times New Roman"/>
                          <a:ea typeface="Calibri"/>
                          <a:cs typeface="Times New Roman"/>
                        </a:rPr>
                        <a:t>with information already in LTM</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b.</a:t>
                      </a:r>
                      <a:r>
                        <a:rPr lang="en-US" sz="1100" baseline="0" dirty="0" smtClean="0">
                          <a:effectLst/>
                          <a:latin typeface="Times New Roman"/>
                          <a:ea typeface="Calibri"/>
                          <a:cs typeface="Times New Roman"/>
                        </a:rPr>
                        <a:t> </a:t>
                      </a:r>
                      <a:r>
                        <a:rPr lang="en-US" sz="1100" dirty="0" smtClean="0">
                          <a:effectLst/>
                          <a:latin typeface="Times New Roman"/>
                          <a:ea typeface="Calibri"/>
                          <a:cs typeface="Times New Roman"/>
                        </a:rPr>
                        <a:t>Organizing </a:t>
                      </a:r>
                      <a:r>
                        <a:rPr lang="en-US" sz="1100" dirty="0">
                          <a:effectLst/>
                          <a:latin typeface="Times New Roman"/>
                          <a:ea typeface="Calibri"/>
                          <a:cs typeface="Times New Roman"/>
                        </a:rPr>
                        <a:t>information into meaningful units.</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c. Understanding </a:t>
                      </a:r>
                      <a:r>
                        <a:rPr lang="en-US" sz="1100" dirty="0">
                          <a:effectLst/>
                          <a:latin typeface="Times New Roman"/>
                          <a:ea typeface="Calibri"/>
                          <a:cs typeface="Times New Roman"/>
                        </a:rPr>
                        <a:t>by comparing and making relationships</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d. Frame </a:t>
                      </a:r>
                      <a:r>
                        <a:rPr lang="en-US" sz="1100" dirty="0">
                          <a:effectLst/>
                          <a:latin typeface="Times New Roman"/>
                          <a:ea typeface="Calibri"/>
                          <a:cs typeface="Times New Roman"/>
                        </a:rPr>
                        <a:t>working – fit pieces in like a jigsaw puzzle</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e. Reorganizing </a:t>
                      </a:r>
                      <a:r>
                        <a:rPr lang="en-US" sz="1100" dirty="0">
                          <a:effectLst/>
                          <a:latin typeface="Times New Roman"/>
                          <a:ea typeface="Calibri"/>
                          <a:cs typeface="Times New Roman"/>
                        </a:rPr>
                        <a:t>– combining new and old into a new unit.</a:t>
                      </a:r>
                    </a:p>
                    <a:p>
                      <a:pPr marL="0" marR="0" lvl="0" indent="0">
                        <a:lnSpc>
                          <a:spcPct val="115000"/>
                        </a:lnSpc>
                        <a:spcBef>
                          <a:spcPts val="0"/>
                        </a:spcBef>
                        <a:spcAft>
                          <a:spcPts val="0"/>
                        </a:spcAft>
                        <a:buFont typeface="+mj-lt"/>
                        <a:buNone/>
                      </a:pPr>
                      <a:r>
                        <a:rPr lang="en-US" sz="1100" dirty="0" smtClean="0">
                          <a:effectLst/>
                          <a:latin typeface="Times New Roman"/>
                          <a:ea typeface="Calibri"/>
                          <a:cs typeface="Times New Roman"/>
                        </a:rPr>
                        <a:t>       f. Rehearsing </a:t>
                      </a:r>
                      <a:r>
                        <a:rPr lang="en-US" sz="1100" dirty="0">
                          <a:effectLst/>
                          <a:latin typeface="Times New Roman"/>
                          <a:ea typeface="Calibri"/>
                          <a:cs typeface="Times New Roman"/>
                        </a:rPr>
                        <a:t>– aloud to keep memory trace strong.</a:t>
                      </a:r>
                    </a:p>
                  </a:txBody>
                  <a:tcPr marL="44771" marR="4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5659">
                <a:tc gridSpan="2">
                  <a:txBody>
                    <a:bodyPr/>
                    <a:lstStyle/>
                    <a:p>
                      <a:pPr marL="0" marR="0">
                        <a:lnSpc>
                          <a:spcPct val="115000"/>
                        </a:lnSpc>
                        <a:spcBef>
                          <a:spcPts val="0"/>
                        </a:spcBef>
                        <a:spcAft>
                          <a:spcPts val="0"/>
                        </a:spcAft>
                      </a:pPr>
                      <a:r>
                        <a:rPr lang="en-US" sz="1200" b="1" dirty="0">
                          <a:effectLst/>
                          <a:latin typeface="Times New Roman"/>
                          <a:ea typeface="Calibri"/>
                          <a:cs typeface="Times New Roman"/>
                        </a:rPr>
                        <a:t>Summary:</a:t>
                      </a:r>
                      <a:r>
                        <a:rPr lang="en-US" sz="1200" dirty="0">
                          <a:effectLst/>
                          <a:latin typeface="Times New Roman"/>
                          <a:ea typeface="Calibri"/>
                          <a:cs typeface="Times New Roman"/>
                        </a:rPr>
                        <a:t> Three kinds of memory systems are sensory, which retain information for about 1-2 seconds; short term, which retains for a maximum of 30 seconds; and long-term, which varies from a lifetime of retention to a relatively short time. The six ways (activities) to transfer information to the long term memory are associating, organizing, understanding, </a:t>
                      </a:r>
                      <a:r>
                        <a:rPr lang="en-US" sz="1200" dirty="0" smtClean="0">
                          <a:effectLst/>
                          <a:latin typeface="Times New Roman"/>
                          <a:ea typeface="Calibri"/>
                          <a:cs typeface="Times New Roman"/>
                        </a:rPr>
                        <a:t>frame working</a:t>
                      </a:r>
                      <a:r>
                        <a:rPr lang="en-US" sz="1200" dirty="0">
                          <a:effectLst/>
                          <a:latin typeface="Times New Roman"/>
                          <a:ea typeface="Calibri"/>
                          <a:cs typeface="Times New Roman"/>
                        </a:rPr>
                        <a:t>, reorganizing, and rehearsing. </a:t>
                      </a:r>
                    </a:p>
                  </a:txBody>
                  <a:tcPr marL="44771" marR="4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391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What is concept mapping?</a:t>
            </a:r>
          </a:p>
        </p:txBody>
      </p:sp>
      <p:sp>
        <p:nvSpPr>
          <p:cNvPr id="9220" name="Rectangle 3"/>
          <p:cNvSpPr>
            <a:spLocks noGrp="1" noChangeArrowheads="1"/>
          </p:cNvSpPr>
          <p:nvPr>
            <p:ph type="body" idx="1"/>
          </p:nvPr>
        </p:nvSpPr>
        <p:spPr/>
        <p:txBody>
          <a:bodyPr>
            <a:normAutofit lnSpcReduction="10000"/>
          </a:bodyPr>
          <a:lstStyle/>
          <a:p>
            <a:pPr eaLnBrk="1" hangingPunct="1"/>
            <a:r>
              <a:rPr lang="en-US" dirty="0" smtClean="0"/>
              <a:t>Concept mapping is a technique for organizing  knowledge in a way that illustrates relationships between related concepts. </a:t>
            </a:r>
          </a:p>
          <a:p>
            <a:pPr eaLnBrk="1" hangingPunct="1"/>
            <a:r>
              <a:rPr lang="en-US" dirty="0" smtClean="0"/>
              <a:t>Concept maps consist of nodes and links.</a:t>
            </a:r>
          </a:p>
          <a:p>
            <a:pPr eaLnBrk="1" hangingPunct="1"/>
            <a:r>
              <a:rPr lang="en-US" dirty="0" smtClean="0"/>
              <a:t>Nodes represent concepts and links represent the relations between concepts.</a:t>
            </a:r>
          </a:p>
          <a:p>
            <a:pPr eaLnBrk="1" hangingPunct="1"/>
            <a:r>
              <a:rPr lang="en-US" dirty="0" smtClean="0"/>
              <a:t>This can be very valuable in connecting material from different points in the course or across courses </a:t>
            </a:r>
          </a:p>
          <a:p>
            <a:pPr eaLnBrk="1" hangingPunct="1"/>
            <a:endParaRPr lang="en-US" dirty="0"/>
          </a:p>
          <a:p>
            <a:pPr eaLnBrk="1" hangingPunct="1"/>
            <a:endParaRPr lang="en-US" dirty="0" smtClean="0"/>
          </a:p>
        </p:txBody>
      </p:sp>
      <p:sp>
        <p:nvSpPr>
          <p:cNvPr id="5" name="Title 1"/>
          <p:cNvSpPr txBox="1">
            <a:spLocks/>
          </p:cNvSpPr>
          <p:nvPr/>
        </p:nvSpPr>
        <p:spPr>
          <a:xfrm>
            <a:off x="457200" y="-228600"/>
            <a:ext cx="82296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Concept Mapping</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Footer Placeholder 3"/>
          <p:cNvSpPr>
            <a:spLocks noGrp="1"/>
          </p:cNvSpPr>
          <p:nvPr>
            <p:ph type="ftr" sz="quarter" idx="10"/>
          </p:nvPr>
        </p:nvSpPr>
        <p:spPr>
          <a:xfrm>
            <a:off x="228600" y="6248400"/>
            <a:ext cx="957264" cy="457200"/>
          </a:xfrm>
          <a:noFill/>
        </p:spPr>
        <p:txBody>
          <a:bodyPr/>
          <a:lstStyle/>
          <a:p>
            <a:r>
              <a:rPr lang="en-US" dirty="0"/>
              <a:t>Corbett, 2004</a:t>
            </a:r>
          </a:p>
        </p:txBody>
      </p:sp>
    </p:spTree>
    <p:extLst>
      <p:ext uri="{BB962C8B-B14F-4D97-AF65-F5344CB8AC3E}">
        <p14:creationId xmlns:p14="http://schemas.microsoft.com/office/powerpoint/2010/main" val="3267163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a:t>Corbett, 2004</a:t>
            </a:r>
          </a:p>
        </p:txBody>
      </p:sp>
      <p:sp>
        <p:nvSpPr>
          <p:cNvPr id="11267" name="Rectangle 2"/>
          <p:cNvSpPr>
            <a:spLocks noGrp="1" noChangeArrowheads="1"/>
          </p:cNvSpPr>
          <p:nvPr>
            <p:ph type="title"/>
          </p:nvPr>
        </p:nvSpPr>
        <p:spPr>
          <a:xfrm>
            <a:off x="457200" y="685800"/>
            <a:ext cx="8229600" cy="1066800"/>
          </a:xfrm>
        </p:spPr>
        <p:txBody>
          <a:bodyPr/>
          <a:lstStyle/>
          <a:p>
            <a:pPr eaLnBrk="1" hangingPunct="1"/>
            <a:r>
              <a:rPr lang="en-US" dirty="0" smtClean="0"/>
              <a:t>Purposes of Concept Mapping</a:t>
            </a:r>
          </a:p>
        </p:txBody>
      </p:sp>
      <p:sp>
        <p:nvSpPr>
          <p:cNvPr id="6" name="Rectangle 3"/>
          <p:cNvSpPr txBox="1">
            <a:spLocks noChangeArrowheads="1"/>
          </p:cNvSpPr>
          <p:nvPr/>
        </p:nvSpPr>
        <p:spPr>
          <a:xfrm>
            <a:off x="457200" y="1828800"/>
            <a:ext cx="8229600" cy="4572000"/>
          </a:xfrm>
          <a:prstGeom prst="rect">
            <a:avLst/>
          </a:prstGeom>
        </p:spPr>
        <p:txBody>
          <a:bodyPr vert="horz">
            <a:normAutofit/>
          </a:bodyPr>
          <a:lstStyle/>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To learn course material</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58368" marR="0" lvl="1" indent="-246888" algn="l" defTabSz="914400" rtl="0" eaLnBrk="1" fontAlgn="auto" latinLnBrk="0" hangingPunct="1">
              <a:lnSpc>
                <a:spcPct val="90000"/>
              </a:lnSpc>
              <a:spcBef>
                <a:spcPts val="300"/>
              </a:spcBef>
              <a:spcAft>
                <a:spcPts val="0"/>
              </a:spcAft>
              <a:buClr>
                <a:schemeClr val="accent2"/>
              </a:buClr>
              <a:buSzTx/>
              <a:buFont typeface="Georgia"/>
              <a:buChar char="▫"/>
              <a:tabLst/>
              <a:defRPr/>
            </a:pPr>
            <a:r>
              <a:rPr kumimoji="0" lang="en-US" sz="2000" b="0" i="0" u="none" strike="noStrike" kern="1200" cap="none" spc="0" normalizeH="0" baseline="0" noProof="0" smtClean="0">
                <a:ln>
                  <a:noFill/>
                </a:ln>
                <a:solidFill>
                  <a:schemeClr val="accent2"/>
                </a:solidFill>
                <a:effectLst/>
                <a:uLnTx/>
                <a:uFillTx/>
                <a:latin typeface="+mn-lt"/>
                <a:ea typeface="+mn-ea"/>
                <a:cs typeface="+mn-cs"/>
              </a:rPr>
              <a:t>Students can use concept maps to take class notes. </a:t>
            </a:r>
          </a:p>
          <a:p>
            <a:pPr marL="658368" marR="0" lvl="1" indent="-246888" algn="l" defTabSz="914400" rtl="0" eaLnBrk="1" fontAlgn="auto" latinLnBrk="0" hangingPunct="1">
              <a:lnSpc>
                <a:spcPct val="90000"/>
              </a:lnSpc>
              <a:spcBef>
                <a:spcPts val="300"/>
              </a:spcBef>
              <a:spcAft>
                <a:spcPts val="0"/>
              </a:spcAft>
              <a:buClr>
                <a:schemeClr val="accent2"/>
              </a:buClr>
              <a:buSzTx/>
              <a:buFont typeface="Georgia"/>
              <a:buChar char="▫"/>
              <a:tabLst/>
              <a:defRPr/>
            </a:pPr>
            <a:r>
              <a:rPr kumimoji="0" lang="en-US" sz="2000" b="0" i="0" u="none" strike="noStrike" kern="1200" cap="none" spc="0" normalizeH="0" baseline="0" noProof="0" smtClean="0">
                <a:ln>
                  <a:noFill/>
                </a:ln>
                <a:solidFill>
                  <a:schemeClr val="accent2"/>
                </a:solidFill>
                <a:effectLst/>
                <a:uLnTx/>
                <a:uFillTx/>
                <a:latin typeface="+mn-lt"/>
                <a:ea typeface="+mn-ea"/>
                <a:cs typeface="+mn-cs"/>
              </a:rPr>
              <a:t>Students can use concept maps to organize class notes or course material. </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To integrate course content</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58368" marR="0" lvl="1" indent="-246888" algn="l" defTabSz="914400" rtl="0" eaLnBrk="1" fontAlgn="auto" latinLnBrk="0" hangingPunct="1">
              <a:lnSpc>
                <a:spcPct val="90000"/>
              </a:lnSpc>
              <a:spcBef>
                <a:spcPts val="300"/>
              </a:spcBef>
              <a:spcAft>
                <a:spcPts val="0"/>
              </a:spcAft>
              <a:buClr>
                <a:schemeClr val="accent2"/>
              </a:buClr>
              <a:buSzTx/>
              <a:buFont typeface="Georgia"/>
              <a:buChar char="▫"/>
              <a:tabLst/>
              <a:defRPr/>
            </a:pPr>
            <a:r>
              <a:rPr kumimoji="0" lang="en-US" sz="2000" b="0" i="0" u="none" strike="noStrike" kern="1200" cap="none" spc="0" normalizeH="0" baseline="0" noProof="0" smtClean="0">
                <a:ln>
                  <a:noFill/>
                </a:ln>
                <a:solidFill>
                  <a:schemeClr val="accent2"/>
                </a:solidFill>
                <a:effectLst/>
                <a:uLnTx/>
                <a:uFillTx/>
                <a:latin typeface="+mn-lt"/>
                <a:ea typeface="+mn-ea"/>
                <a:cs typeface="+mn-cs"/>
              </a:rPr>
              <a:t>Students can use concept maps to connect material learned throughout the semester. </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To integrate material across different courses</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58368" marR="0" lvl="1" indent="-246888" algn="l" defTabSz="914400" rtl="0" eaLnBrk="1" fontAlgn="auto" latinLnBrk="0" hangingPunct="1">
              <a:lnSpc>
                <a:spcPct val="90000"/>
              </a:lnSpc>
              <a:spcBef>
                <a:spcPts val="300"/>
              </a:spcBef>
              <a:spcAft>
                <a:spcPts val="0"/>
              </a:spcAft>
              <a:buClr>
                <a:schemeClr val="accent2"/>
              </a:buClr>
              <a:buSzTx/>
              <a:buFont typeface="Georgia"/>
              <a:buChar char="▫"/>
              <a:tabLst/>
              <a:defRPr/>
            </a:pPr>
            <a:r>
              <a:rPr kumimoji="0" lang="en-US" sz="2000" b="0" i="0" u="none" strike="noStrike" kern="1200" cap="none" spc="0" normalizeH="0" baseline="0" noProof="0" smtClean="0">
                <a:ln>
                  <a:noFill/>
                </a:ln>
                <a:solidFill>
                  <a:schemeClr val="accent2"/>
                </a:solidFill>
                <a:effectLst/>
                <a:uLnTx/>
                <a:uFillTx/>
                <a:latin typeface="+mn-lt"/>
                <a:ea typeface="+mn-ea"/>
                <a:cs typeface="+mn-cs"/>
              </a:rPr>
              <a:t>Often students fail to see the relationship between different classes that they have taken.</a:t>
            </a:r>
          </a:p>
          <a:p>
            <a:pPr marL="658368" marR="0" lvl="1" indent="-246888" algn="l" defTabSz="914400" rtl="0" eaLnBrk="1" fontAlgn="auto" latinLnBrk="0" hangingPunct="1">
              <a:lnSpc>
                <a:spcPct val="90000"/>
              </a:lnSpc>
              <a:spcBef>
                <a:spcPts val="300"/>
              </a:spcBef>
              <a:spcAft>
                <a:spcPts val="0"/>
              </a:spcAft>
              <a:buClr>
                <a:schemeClr val="accent2"/>
              </a:buClr>
              <a:buSzTx/>
              <a:buFont typeface="Georgia"/>
              <a:buChar char="▫"/>
              <a:tabLst/>
              <a:defRPr/>
            </a:pPr>
            <a:r>
              <a:rPr kumimoji="0" lang="en-US" sz="2000" b="0" i="0" u="none" strike="noStrike" kern="1200" cap="none" spc="0" normalizeH="0" baseline="0" noProof="0" smtClean="0">
                <a:ln>
                  <a:noFill/>
                </a:ln>
                <a:solidFill>
                  <a:schemeClr val="accent2"/>
                </a:solidFill>
                <a:effectLst/>
                <a:uLnTx/>
                <a:uFillTx/>
                <a:latin typeface="+mn-lt"/>
                <a:ea typeface="+mn-ea"/>
                <a:cs typeface="+mn-cs"/>
              </a:rPr>
              <a:t>Concept mapping can foster a student's understanding of how different courses relate if they map the prominent concepts from different courses that they have taken (e.g. compose one map of terms from a statistics class and a research design class). </a:t>
            </a:r>
            <a:endParaRPr kumimoji="0" lang="en-US" sz="2000" b="0" i="0" u="none" strike="noStrike" kern="1200" cap="none" spc="0" normalizeH="0" baseline="0" noProof="0" dirty="0" smtClean="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895813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t>Corbett, 2004</a:t>
            </a:r>
          </a:p>
        </p:txBody>
      </p:sp>
      <p:sp>
        <p:nvSpPr>
          <p:cNvPr id="19459" name="Rectangle 2"/>
          <p:cNvSpPr>
            <a:spLocks noGrp="1" noChangeArrowheads="1"/>
          </p:cNvSpPr>
          <p:nvPr>
            <p:ph type="title"/>
          </p:nvPr>
        </p:nvSpPr>
        <p:spPr/>
        <p:txBody>
          <a:bodyPr/>
          <a:lstStyle/>
          <a:p>
            <a:pPr eaLnBrk="1" hangingPunct="1"/>
            <a:r>
              <a:rPr lang="en-US" dirty="0" smtClean="0"/>
              <a:t>Example of a concept map</a:t>
            </a:r>
          </a:p>
        </p:txBody>
      </p:sp>
      <p:pic>
        <p:nvPicPr>
          <p:cNvPr id="19460" name="Picture 7" descr="esf"/>
          <p:cNvPicPr>
            <a:picLocks noGrp="1" noChangeAspect="1" noChangeArrowheads="1"/>
          </p:cNvPicPr>
          <p:nvPr>
            <p:ph idx="1"/>
          </p:nvPr>
        </p:nvPicPr>
        <p:blipFill>
          <a:blip r:embed="rId2" cstate="print"/>
          <a:srcRect/>
          <a:stretch>
            <a:fillRect/>
          </a:stretch>
        </p:blipFill>
        <p:spPr>
          <a:xfrm>
            <a:off x="1828800" y="1981200"/>
            <a:ext cx="6070382" cy="4648200"/>
          </a:xfrm>
          <a:noFill/>
        </p:spPr>
      </p:pic>
    </p:spTree>
    <p:extLst>
      <p:ext uri="{BB962C8B-B14F-4D97-AF65-F5344CB8AC3E}">
        <p14:creationId xmlns:p14="http://schemas.microsoft.com/office/powerpoint/2010/main" val="2770711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ansient Hypogamma of Infancy jpe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63500"/>
            <a:ext cx="8667750" cy="653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56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914400"/>
          </a:xfrm>
        </p:spPr>
        <p:txBody>
          <a:bodyPr/>
          <a:lstStyle/>
          <a:p>
            <a:r>
              <a:rPr lang="en-US" dirty="0" smtClean="0"/>
              <a:t>Reading for Comprehension</a:t>
            </a:r>
            <a:endParaRPr lang="en-US" dirty="0"/>
          </a:p>
        </p:txBody>
      </p:sp>
      <p:pic>
        <p:nvPicPr>
          <p:cNvPr id="4" name="Picture 3" descr="http://deirdrereid.files.wordpress.com/2011/02/uncle-sam-read-and-thin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7467600" cy="3962400"/>
          </a:xfrm>
          <a:prstGeom prst="rect">
            <a:avLst/>
          </a:prstGeom>
          <a:noFill/>
          <a:ln>
            <a:noFill/>
          </a:ln>
        </p:spPr>
      </p:pic>
      <p:sp>
        <p:nvSpPr>
          <p:cNvPr id="5" name="TextBox 4"/>
          <p:cNvSpPr txBox="1"/>
          <p:nvPr/>
        </p:nvSpPr>
        <p:spPr>
          <a:xfrm>
            <a:off x="1160235" y="5830669"/>
            <a:ext cx="6870792" cy="646331"/>
          </a:xfrm>
          <a:prstGeom prst="rect">
            <a:avLst/>
          </a:prstGeom>
          <a:noFill/>
        </p:spPr>
        <p:txBody>
          <a:bodyPr wrap="none" rtlCol="0">
            <a:spAutoFit/>
          </a:bodyPr>
          <a:lstStyle/>
          <a:p>
            <a:pPr algn="ctr"/>
            <a:r>
              <a:rPr lang="en-US" dirty="0">
                <a:solidFill>
                  <a:srgbClr val="FF0000"/>
                </a:solidFill>
              </a:rPr>
              <a:t>Reading is </a:t>
            </a:r>
            <a:r>
              <a:rPr lang="en-US" dirty="0" smtClean="0">
                <a:solidFill>
                  <a:srgbClr val="FF0000"/>
                </a:solidFill>
              </a:rPr>
              <a:t>an ACTIVE </a:t>
            </a:r>
            <a:r>
              <a:rPr lang="en-US" dirty="0">
                <a:solidFill>
                  <a:srgbClr val="FF0000"/>
                </a:solidFill>
              </a:rPr>
              <a:t>process that must include thinking before, </a:t>
            </a:r>
            <a:endParaRPr lang="en-US" dirty="0" smtClean="0">
              <a:solidFill>
                <a:srgbClr val="FF0000"/>
              </a:solidFill>
            </a:endParaRPr>
          </a:p>
          <a:p>
            <a:pPr algn="ctr"/>
            <a:r>
              <a:rPr lang="en-US" dirty="0" smtClean="0">
                <a:solidFill>
                  <a:srgbClr val="FF0000"/>
                </a:solidFill>
              </a:rPr>
              <a:t>during </a:t>
            </a:r>
            <a:r>
              <a:rPr lang="en-US" dirty="0">
                <a:solidFill>
                  <a:srgbClr val="FF0000"/>
                </a:solidFill>
              </a:rPr>
              <a:t>and after reading.</a:t>
            </a:r>
          </a:p>
        </p:txBody>
      </p:sp>
    </p:spTree>
    <p:extLst>
      <p:ext uri="{BB962C8B-B14F-4D97-AF65-F5344CB8AC3E}">
        <p14:creationId xmlns:p14="http://schemas.microsoft.com/office/powerpoint/2010/main" val="270953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b="1" dirty="0" smtClean="0">
                <a:solidFill>
                  <a:schemeClr val="tx1"/>
                </a:solidFill>
              </a:rPr>
              <a:t>SQ4R Study Method</a:t>
            </a:r>
            <a:endParaRPr lang="en-US" dirty="0">
              <a:solidFill>
                <a:schemeClr val="tx1"/>
              </a:solidFill>
            </a:endParaRPr>
          </a:p>
        </p:txBody>
      </p:sp>
      <p:sp>
        <p:nvSpPr>
          <p:cNvPr id="3" name="Content Placeholder 2"/>
          <p:cNvSpPr>
            <a:spLocks noGrp="1"/>
          </p:cNvSpPr>
          <p:nvPr>
            <p:ph idx="1"/>
          </p:nvPr>
        </p:nvSpPr>
        <p:spPr>
          <a:xfrm>
            <a:off x="304800" y="1905000"/>
            <a:ext cx="8610600" cy="4325112"/>
          </a:xfrm>
        </p:spPr>
        <p:txBody>
          <a:bodyPr>
            <a:normAutofit fontScale="85000" lnSpcReduction="10000"/>
          </a:bodyPr>
          <a:lstStyle/>
          <a:p>
            <a:endParaRPr lang="en-US" dirty="0" smtClean="0"/>
          </a:p>
          <a:p>
            <a:r>
              <a:rPr lang="en-US" b="1" dirty="0" smtClean="0"/>
              <a:t>The SQ4R Method encourages active rather than passive reading. </a:t>
            </a:r>
            <a:endParaRPr lang="en-US" dirty="0" smtClean="0"/>
          </a:p>
          <a:p>
            <a:r>
              <a:rPr lang="en-US" dirty="0" smtClean="0"/>
              <a:t>In passive reading, one simply decodes the words without any mental engagement with the information in the text. </a:t>
            </a:r>
          </a:p>
          <a:p>
            <a:r>
              <a:rPr lang="en-US" dirty="0" smtClean="0"/>
              <a:t>In active reading, one is deliberately seeking information from a text by asking questions, anticipating information to come, making connections with previously read material or formulating personal reactions. </a:t>
            </a:r>
            <a:endParaRPr lang="en-US" dirty="0"/>
          </a:p>
        </p:txBody>
      </p:sp>
    </p:spTree>
    <p:extLst>
      <p:ext uri="{BB962C8B-B14F-4D97-AF65-F5344CB8AC3E}">
        <p14:creationId xmlns:p14="http://schemas.microsoft.com/office/powerpoint/2010/main" val="1174061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04333"/>
          </a:xfrm>
        </p:spPr>
        <p:txBody>
          <a:bodyPr>
            <a:normAutofit/>
          </a:bodyPr>
          <a:lstStyle/>
          <a:p>
            <a:r>
              <a:rPr lang="en-US" dirty="0" smtClean="0"/>
              <a:t>Step 1: Survey</a:t>
            </a:r>
            <a:endParaRPr lang="en-US" dirty="0"/>
          </a:p>
        </p:txBody>
      </p:sp>
      <p:pic>
        <p:nvPicPr>
          <p:cNvPr id="4" name="Content Placeholder 3" descr="Image of book highlighting parts that should be read"/>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04801" y="1030069"/>
            <a:ext cx="2590799" cy="1600200"/>
          </a:xfrm>
          <a:prstGeom prst="rect">
            <a:avLst/>
          </a:prstGeom>
          <a:noFill/>
          <a:ln>
            <a:noFill/>
          </a:ln>
        </p:spPr>
      </p:pic>
      <p:sp>
        <p:nvSpPr>
          <p:cNvPr id="5" name="Content Placeholder 4"/>
          <p:cNvSpPr>
            <a:spLocks noGrp="1"/>
          </p:cNvSpPr>
          <p:nvPr>
            <p:ph sz="half" idx="2"/>
          </p:nvPr>
        </p:nvSpPr>
        <p:spPr>
          <a:xfrm>
            <a:off x="3962400" y="344269"/>
            <a:ext cx="4876800" cy="5029200"/>
          </a:xfrm>
        </p:spPr>
        <p:txBody>
          <a:bodyPr>
            <a:normAutofit fontScale="85000" lnSpcReduction="20000"/>
          </a:bodyPr>
          <a:lstStyle/>
          <a:p>
            <a:endParaRPr lang="en-US" dirty="0" smtClean="0"/>
          </a:p>
          <a:p>
            <a:r>
              <a:rPr lang="en-US" dirty="0" smtClean="0"/>
              <a:t>Start from the big picture – gain an overview of the topic. </a:t>
            </a:r>
          </a:p>
          <a:p>
            <a:r>
              <a:rPr lang="en-US" dirty="0" smtClean="0"/>
              <a:t>First look at:</a:t>
            </a:r>
          </a:p>
          <a:p>
            <a:pPr lvl="1"/>
            <a:r>
              <a:rPr lang="en-US" dirty="0"/>
              <a:t>Table of contents in each chapter </a:t>
            </a:r>
          </a:p>
          <a:p>
            <a:pPr lvl="1"/>
            <a:r>
              <a:rPr lang="en-US" dirty="0" smtClean="0"/>
              <a:t>Abstract, summary, introduction</a:t>
            </a:r>
          </a:p>
          <a:p>
            <a:pPr lvl="1"/>
            <a:r>
              <a:rPr lang="en-US" dirty="0" smtClean="0"/>
              <a:t>Headings, subheadings, first sentence of each subsection</a:t>
            </a:r>
          </a:p>
          <a:p>
            <a:pPr lvl="1"/>
            <a:r>
              <a:rPr lang="en-US" dirty="0" smtClean="0"/>
              <a:t>Diagrams and charts</a:t>
            </a:r>
          </a:p>
          <a:p>
            <a:pPr lvl="1"/>
            <a:r>
              <a:rPr lang="en-US" dirty="0" smtClean="0"/>
              <a:t>Boldface print or italics</a:t>
            </a:r>
          </a:p>
          <a:p>
            <a:pPr lvl="1"/>
            <a:r>
              <a:rPr lang="en-US" dirty="0" smtClean="0"/>
              <a:t>Learning objectives</a:t>
            </a:r>
          </a:p>
          <a:p>
            <a:pPr marL="457200" lvl="1" indent="0">
              <a:buNone/>
            </a:pPr>
            <a:endParaRPr lang="en-US" dirty="0" smtClean="0"/>
          </a:p>
          <a:p>
            <a:r>
              <a:rPr lang="en-US" dirty="0" smtClean="0"/>
              <a:t>Ask yourself: What is it about? What is likely to be covered? How does this fit with what I already know about the topic?</a:t>
            </a:r>
            <a:endParaRPr lang="en-US" dirty="0"/>
          </a:p>
        </p:txBody>
      </p:sp>
      <p:pic>
        <p:nvPicPr>
          <p:cNvPr id="6" name="Content Placeholder 4" descr="Image of chapter layout"/>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30269"/>
            <a:ext cx="2667000" cy="1371600"/>
          </a:xfrm>
          <a:prstGeom prst="rect">
            <a:avLst/>
          </a:prstGeom>
          <a:noFill/>
          <a:ln>
            <a:noFill/>
          </a:ln>
        </p:spPr>
      </p:pic>
      <p:pic>
        <p:nvPicPr>
          <p:cNvPr id="7" name="Picture 6" descr="Image of key points and overview layou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925670"/>
            <a:ext cx="2743200" cy="1447799"/>
          </a:xfrm>
          <a:prstGeom prst="rect">
            <a:avLst/>
          </a:prstGeom>
          <a:noFill/>
          <a:ln>
            <a:noFill/>
          </a:ln>
        </p:spPr>
      </p:pic>
      <p:sp>
        <p:nvSpPr>
          <p:cNvPr id="3" name="TextBox 2"/>
          <p:cNvSpPr txBox="1"/>
          <p:nvPr/>
        </p:nvSpPr>
        <p:spPr>
          <a:xfrm>
            <a:off x="868290" y="5602069"/>
            <a:ext cx="7818510" cy="646331"/>
          </a:xfrm>
          <a:prstGeom prst="rect">
            <a:avLst/>
          </a:prstGeom>
          <a:noFill/>
          <a:ln w="12700">
            <a:solidFill>
              <a:schemeClr val="accent1"/>
            </a:solidFill>
          </a:ln>
        </p:spPr>
        <p:txBody>
          <a:bodyPr wrap="square" rtlCol="0">
            <a:spAutoFit/>
          </a:bodyPr>
          <a:lstStyle/>
          <a:p>
            <a:r>
              <a:rPr lang="en-US" b="1" dirty="0">
                <a:solidFill>
                  <a:srgbClr val="FF0000"/>
                </a:solidFill>
              </a:rPr>
              <a:t>Purpose - place the reading in context and activate any prior </a:t>
            </a:r>
            <a:r>
              <a:rPr lang="en-US" b="1" dirty="0" smtClean="0">
                <a:solidFill>
                  <a:srgbClr val="FF0000"/>
                </a:solidFill>
              </a:rPr>
              <a:t>knowledge </a:t>
            </a:r>
            <a:r>
              <a:rPr lang="en-US" b="1" dirty="0">
                <a:solidFill>
                  <a:srgbClr val="FF0000"/>
                </a:solidFill>
              </a:rPr>
              <a:t>you have </a:t>
            </a:r>
            <a:r>
              <a:rPr lang="en-US" b="1" dirty="0" smtClean="0">
                <a:solidFill>
                  <a:srgbClr val="FF0000"/>
                </a:solidFill>
              </a:rPr>
              <a:t>of </a:t>
            </a:r>
            <a:r>
              <a:rPr lang="en-US" b="1" dirty="0">
                <a:solidFill>
                  <a:srgbClr val="FF0000"/>
                </a:solidFill>
              </a:rPr>
              <a:t>the subject (long term memory) </a:t>
            </a:r>
          </a:p>
        </p:txBody>
      </p:sp>
    </p:spTree>
    <p:extLst>
      <p:ext uri="{BB962C8B-B14F-4D97-AF65-F5344CB8AC3E}">
        <p14:creationId xmlns:p14="http://schemas.microsoft.com/office/powerpoint/2010/main" val="122133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Tree>
    <p:extLst>
      <p:ext uri="{BB962C8B-B14F-4D97-AF65-F5344CB8AC3E}">
        <p14:creationId xmlns:p14="http://schemas.microsoft.com/office/powerpoint/2010/main" val="110546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lstStyle/>
          <a:p>
            <a:pPr algn="l"/>
            <a:r>
              <a:rPr lang="en-US" dirty="0" smtClean="0"/>
              <a:t>Step 2: Question</a:t>
            </a:r>
            <a:endParaRPr lang="en-US" dirty="0"/>
          </a:p>
        </p:txBody>
      </p:sp>
      <p:sp>
        <p:nvSpPr>
          <p:cNvPr id="3" name="Content Placeholder 2"/>
          <p:cNvSpPr>
            <a:spLocks noGrp="1"/>
          </p:cNvSpPr>
          <p:nvPr>
            <p:ph idx="1"/>
          </p:nvPr>
        </p:nvSpPr>
        <p:spPr>
          <a:xfrm>
            <a:off x="3048000" y="1143000"/>
            <a:ext cx="5867400" cy="4495800"/>
          </a:xfrm>
        </p:spPr>
        <p:txBody>
          <a:bodyPr>
            <a:normAutofit/>
          </a:bodyPr>
          <a:lstStyle/>
          <a:p>
            <a:pPr marL="0" indent="0">
              <a:buNone/>
            </a:pPr>
            <a:r>
              <a:rPr lang="en-US" sz="2000" b="1" dirty="0" smtClean="0"/>
              <a:t>While you are surveying:</a:t>
            </a:r>
          </a:p>
          <a:p>
            <a:r>
              <a:rPr lang="en-US" sz="2000" dirty="0"/>
              <a:t>Ask yourself, “what do I already know about this subject?” </a:t>
            </a:r>
            <a:r>
              <a:rPr lang="en-US" sz="2000" dirty="0" smtClean="0"/>
              <a:t>, “what </a:t>
            </a:r>
            <a:r>
              <a:rPr lang="en-US" sz="2000" dirty="0"/>
              <a:t>did my instructor say about this chapter or subject?”</a:t>
            </a:r>
          </a:p>
          <a:p>
            <a:r>
              <a:rPr lang="en-US" sz="2000" dirty="0" smtClean="0"/>
              <a:t>Turn the title, headings, and or subheadings </a:t>
            </a:r>
            <a:r>
              <a:rPr lang="en-US" sz="2000" dirty="0"/>
              <a:t>into </a:t>
            </a:r>
            <a:r>
              <a:rPr lang="en-US" sz="2000" dirty="0" smtClean="0"/>
              <a:t>questions.</a:t>
            </a:r>
            <a:endParaRPr lang="en-US" sz="2000" dirty="0"/>
          </a:p>
          <a:p>
            <a:r>
              <a:rPr lang="en-US" sz="2000" dirty="0" smtClean="0"/>
              <a:t>Read </a:t>
            </a:r>
            <a:r>
              <a:rPr lang="en-US" sz="2000" dirty="0"/>
              <a:t>questions in introduction or at the </a:t>
            </a:r>
            <a:r>
              <a:rPr lang="en-US" sz="2000" dirty="0" smtClean="0"/>
              <a:t>end of the chapter or after each subheading. </a:t>
            </a:r>
          </a:p>
          <a:p>
            <a:r>
              <a:rPr lang="en-US" sz="2000" dirty="0" smtClean="0"/>
              <a:t>Write down any questions that come to mind during the survey.</a:t>
            </a:r>
          </a:p>
          <a:p>
            <a:pPr marL="0" indent="0">
              <a:buNone/>
            </a:pPr>
            <a:endParaRPr lang="en-US" sz="2000" dirty="0" smtClean="0"/>
          </a:p>
        </p:txBody>
      </p:sp>
      <p:pic>
        <p:nvPicPr>
          <p:cNvPr id="4" name="Picture 3" descr="https://encrypted-tbn1.gstatic.com/images?q=tbn:ANd9GcR0qjS-JUbL6pyoJE2pLU27swWv4a4LArL2ReNI2NQeJBap2I1LH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1219200"/>
            <a:ext cx="1961444" cy="1253067"/>
          </a:xfrm>
          <a:prstGeom prst="rect">
            <a:avLst/>
          </a:prstGeom>
          <a:noFill/>
          <a:ln>
            <a:noFill/>
          </a:ln>
        </p:spPr>
      </p:pic>
      <p:sp>
        <p:nvSpPr>
          <p:cNvPr id="5" name="TextBox 4"/>
          <p:cNvSpPr txBox="1"/>
          <p:nvPr/>
        </p:nvSpPr>
        <p:spPr>
          <a:xfrm>
            <a:off x="381000" y="5791200"/>
            <a:ext cx="8336844" cy="923330"/>
          </a:xfrm>
          <a:prstGeom prst="rect">
            <a:avLst/>
          </a:prstGeom>
          <a:noFill/>
          <a:ln w="12700">
            <a:solidFill>
              <a:schemeClr val="accent1"/>
            </a:solidFill>
          </a:ln>
        </p:spPr>
        <p:txBody>
          <a:bodyPr wrap="square" rtlCol="0">
            <a:spAutoFit/>
          </a:bodyPr>
          <a:lstStyle/>
          <a:p>
            <a:pPr algn="ctr"/>
            <a:r>
              <a:rPr lang="en-US" b="1" dirty="0">
                <a:solidFill>
                  <a:srgbClr val="FF0000"/>
                </a:solidFill>
              </a:rPr>
              <a:t>This will make the reading process a critical thinking </a:t>
            </a:r>
            <a:endParaRPr lang="en-US" b="1" dirty="0" smtClean="0">
              <a:solidFill>
                <a:srgbClr val="FF0000"/>
              </a:solidFill>
            </a:endParaRPr>
          </a:p>
          <a:p>
            <a:pPr algn="ctr"/>
            <a:r>
              <a:rPr lang="en-US" b="1" dirty="0" smtClean="0">
                <a:solidFill>
                  <a:srgbClr val="FF0000"/>
                </a:solidFill>
              </a:rPr>
              <a:t>exercise </a:t>
            </a:r>
            <a:r>
              <a:rPr lang="en-US" b="1" dirty="0">
                <a:solidFill>
                  <a:srgbClr val="FF0000"/>
                </a:solidFill>
              </a:rPr>
              <a:t>and help to focus </a:t>
            </a:r>
            <a:r>
              <a:rPr lang="en-US" b="1" dirty="0" smtClean="0">
                <a:solidFill>
                  <a:srgbClr val="FF0000"/>
                </a:solidFill>
              </a:rPr>
              <a:t>your</a:t>
            </a:r>
          </a:p>
          <a:p>
            <a:pPr algn="ctr"/>
            <a:r>
              <a:rPr lang="en-US" b="1" dirty="0" smtClean="0">
                <a:solidFill>
                  <a:srgbClr val="FF0000"/>
                </a:solidFill>
              </a:rPr>
              <a:t>attention on information you need to get from the reading. </a:t>
            </a:r>
            <a:endParaRPr lang="en-US" b="1" dirty="0">
              <a:solidFill>
                <a:srgbClr val="FF0000"/>
              </a:solidFill>
            </a:endParaRPr>
          </a:p>
        </p:txBody>
      </p:sp>
      <p:sp>
        <p:nvSpPr>
          <p:cNvPr id="6" name="TextBox 5"/>
          <p:cNvSpPr txBox="1"/>
          <p:nvPr/>
        </p:nvSpPr>
        <p:spPr>
          <a:xfrm>
            <a:off x="76201" y="2432756"/>
            <a:ext cx="2209799" cy="2308324"/>
          </a:xfrm>
          <a:prstGeom prst="rect">
            <a:avLst/>
          </a:prstGeom>
          <a:noFill/>
        </p:spPr>
        <p:txBody>
          <a:bodyPr wrap="square" rtlCol="0">
            <a:spAutoFit/>
          </a:bodyPr>
          <a:lstStyle/>
          <a:p>
            <a:r>
              <a:rPr lang="en-US" b="1" dirty="0" smtClean="0"/>
              <a:t>Topic:</a:t>
            </a:r>
            <a:r>
              <a:rPr lang="en-US" dirty="0" smtClean="0"/>
              <a:t> Activating the Learning Brain</a:t>
            </a:r>
          </a:p>
          <a:p>
            <a:endParaRPr lang="en-US" dirty="0"/>
          </a:p>
          <a:p>
            <a:r>
              <a:rPr lang="en-US" b="1" dirty="0" smtClean="0"/>
              <a:t>Question:</a:t>
            </a:r>
            <a:r>
              <a:rPr lang="en-US" dirty="0" smtClean="0"/>
              <a:t> How can the learning brain be activated?</a:t>
            </a:r>
          </a:p>
          <a:p>
            <a:r>
              <a:rPr lang="en-US" dirty="0" smtClean="0"/>
              <a:t>What are the steps/processes?</a:t>
            </a:r>
            <a:endParaRPr lang="en-US" dirty="0"/>
          </a:p>
        </p:txBody>
      </p:sp>
    </p:spTree>
    <p:extLst>
      <p:ext uri="{BB962C8B-B14F-4D97-AF65-F5344CB8AC3E}">
        <p14:creationId xmlns:p14="http://schemas.microsoft.com/office/powerpoint/2010/main" val="379378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Step 3: Read Actively</a:t>
            </a:r>
            <a:endParaRPr lang="en-US" dirty="0"/>
          </a:p>
        </p:txBody>
      </p:sp>
      <p:sp>
        <p:nvSpPr>
          <p:cNvPr id="3" name="Content Placeholder 2"/>
          <p:cNvSpPr>
            <a:spLocks noGrp="1"/>
          </p:cNvSpPr>
          <p:nvPr>
            <p:ph idx="1"/>
          </p:nvPr>
        </p:nvSpPr>
        <p:spPr>
          <a:xfrm>
            <a:off x="2590800" y="1219200"/>
            <a:ext cx="6324600" cy="4724400"/>
          </a:xfrm>
        </p:spPr>
        <p:txBody>
          <a:bodyPr>
            <a:normAutofit fontScale="62500" lnSpcReduction="20000"/>
          </a:bodyPr>
          <a:lstStyle/>
          <a:p>
            <a:pPr marL="0" indent="0">
              <a:buNone/>
            </a:pPr>
            <a:r>
              <a:rPr lang="en-US" b="1" dirty="0" smtClean="0"/>
              <a:t>When you begin to read: </a:t>
            </a:r>
          </a:p>
          <a:p>
            <a:r>
              <a:rPr lang="en-US" dirty="0" smtClean="0"/>
              <a:t>Search for answers to the questions you raised</a:t>
            </a:r>
          </a:p>
          <a:p>
            <a:r>
              <a:rPr lang="en-US" dirty="0" smtClean="0"/>
              <a:t>React to unclear passages - stop </a:t>
            </a:r>
            <a:r>
              <a:rPr lang="en-US" dirty="0"/>
              <a:t>and reread parts which are not </a:t>
            </a:r>
            <a:r>
              <a:rPr lang="en-US" dirty="0" smtClean="0"/>
              <a:t>clear, generate additional questions about it.</a:t>
            </a:r>
            <a:endParaRPr lang="en-US" dirty="0"/>
          </a:p>
          <a:p>
            <a:r>
              <a:rPr lang="en-US" b="1" dirty="0" smtClean="0"/>
              <a:t>Read </a:t>
            </a:r>
            <a:r>
              <a:rPr lang="en-US" b="1" dirty="0"/>
              <a:t>only a section at a time and recite </a:t>
            </a:r>
            <a:r>
              <a:rPr lang="en-US" b="1" dirty="0" smtClean="0"/>
              <a:t>in your own words after </a:t>
            </a:r>
            <a:r>
              <a:rPr lang="en-US" b="1" dirty="0"/>
              <a:t>each section</a:t>
            </a:r>
            <a:r>
              <a:rPr lang="en-US" b="1" dirty="0" smtClean="0"/>
              <a:t>.</a:t>
            </a:r>
          </a:p>
          <a:p>
            <a:r>
              <a:rPr lang="en-US" dirty="0"/>
              <a:t>Answer questions at the beginning or end of chapters or study guides.</a:t>
            </a:r>
          </a:p>
          <a:p>
            <a:r>
              <a:rPr lang="en-US" dirty="0"/>
              <a:t>Reread captions under pictures, graphs, etc.</a:t>
            </a:r>
          </a:p>
          <a:p>
            <a:r>
              <a:rPr lang="en-US" dirty="0"/>
              <a:t>Note all the underlined, italicized, bold printed words or phrases.</a:t>
            </a:r>
          </a:p>
          <a:p>
            <a:r>
              <a:rPr lang="en-US" dirty="0"/>
              <a:t>Study graphic aids.</a:t>
            </a:r>
          </a:p>
          <a:p>
            <a:r>
              <a:rPr lang="en-US" dirty="0"/>
              <a:t>Reduce your speed for difficult passages</a:t>
            </a:r>
            <a:r>
              <a:rPr lang="en-US" dirty="0" smtClean="0"/>
              <a:t>.</a:t>
            </a:r>
          </a:p>
          <a:p>
            <a:r>
              <a:rPr lang="en-US" dirty="0"/>
              <a:t>Take notes from the text using the </a:t>
            </a:r>
            <a:r>
              <a:rPr lang="en-US" b="1" dirty="0"/>
              <a:t>Cornell Note Taking System.</a:t>
            </a:r>
          </a:p>
          <a:p>
            <a:pPr marL="109728" indent="0">
              <a:buNone/>
            </a:pPr>
            <a:endParaRPr lang="en-US" dirty="0"/>
          </a:p>
          <a:p>
            <a:endParaRPr lang="en-US" dirty="0"/>
          </a:p>
          <a:p>
            <a:endParaRPr lang="en-US" dirty="0"/>
          </a:p>
        </p:txBody>
      </p:sp>
      <p:sp>
        <p:nvSpPr>
          <p:cNvPr id="4" name="TextBox 3"/>
          <p:cNvSpPr txBox="1"/>
          <p:nvPr/>
        </p:nvSpPr>
        <p:spPr>
          <a:xfrm>
            <a:off x="421106" y="6042789"/>
            <a:ext cx="8153400" cy="800219"/>
          </a:xfrm>
          <a:prstGeom prst="rect">
            <a:avLst/>
          </a:prstGeom>
          <a:noFill/>
          <a:ln>
            <a:solidFill>
              <a:schemeClr val="tx1"/>
            </a:solidFill>
          </a:ln>
        </p:spPr>
        <p:txBody>
          <a:bodyPr wrap="square" rtlCol="0">
            <a:spAutoFit/>
          </a:bodyPr>
          <a:lstStyle/>
          <a:p>
            <a:pPr algn="ctr"/>
            <a:r>
              <a:rPr lang="en-US" sz="2800" b="1" dirty="0">
                <a:solidFill>
                  <a:srgbClr val="FF0000"/>
                </a:solidFill>
              </a:rPr>
              <a:t>Read to construct meaning from the text. </a:t>
            </a:r>
          </a:p>
          <a:p>
            <a:endParaRPr lang="en-US" dirty="0"/>
          </a:p>
        </p:txBody>
      </p:sp>
      <p:sp>
        <p:nvSpPr>
          <p:cNvPr id="5" name="TextBox 4"/>
          <p:cNvSpPr txBox="1"/>
          <p:nvPr/>
        </p:nvSpPr>
        <p:spPr>
          <a:xfrm>
            <a:off x="0" y="1600199"/>
            <a:ext cx="2209800" cy="5078313"/>
          </a:xfrm>
          <a:prstGeom prst="rect">
            <a:avLst/>
          </a:prstGeom>
          <a:noFill/>
        </p:spPr>
        <p:txBody>
          <a:bodyPr wrap="square" rtlCol="0">
            <a:spAutoFit/>
          </a:bodyPr>
          <a:lstStyle/>
          <a:p>
            <a:pPr marL="285750" indent="-285750">
              <a:buFont typeface="Arial" pitchFamily="34" charset="0"/>
              <a:buChar char="•"/>
            </a:pPr>
            <a:r>
              <a:rPr lang="en-US" dirty="0" smtClean="0"/>
              <a:t>Read in segments</a:t>
            </a:r>
          </a:p>
          <a:p>
            <a:pPr marL="285750" indent="-285750">
              <a:buFont typeface="Arial" pitchFamily="34" charset="0"/>
              <a:buChar char="•"/>
            </a:pPr>
            <a:r>
              <a:rPr lang="en-US" dirty="0" smtClean="0"/>
              <a:t>Note pictures, graphs</a:t>
            </a:r>
          </a:p>
          <a:p>
            <a:pPr marL="285750" indent="-285750">
              <a:buFont typeface="Arial" pitchFamily="34" charset="0"/>
              <a:buChar char="•"/>
            </a:pPr>
            <a:r>
              <a:rPr lang="en-US" dirty="0" smtClean="0"/>
              <a:t>Re-read difficult passages or reduce speed</a:t>
            </a:r>
          </a:p>
          <a:p>
            <a:pPr marL="285750" indent="-285750">
              <a:buFont typeface="Arial" pitchFamily="34" charset="0"/>
              <a:buChar char="•"/>
            </a:pPr>
            <a:r>
              <a:rPr lang="en-US" dirty="0" smtClean="0"/>
              <a:t>Answer questions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6099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62000"/>
          </a:xfrm>
        </p:spPr>
        <p:txBody>
          <a:bodyPr>
            <a:normAutofit/>
          </a:bodyPr>
          <a:lstStyle/>
          <a:p>
            <a:r>
              <a:rPr lang="en-US" dirty="0" smtClean="0"/>
              <a:t>Step 4: Recite</a:t>
            </a:r>
            <a:endParaRPr lang="en-US" dirty="0"/>
          </a:p>
        </p:txBody>
      </p:sp>
      <p:sp>
        <p:nvSpPr>
          <p:cNvPr id="3" name="Content Placeholder 2"/>
          <p:cNvSpPr>
            <a:spLocks noGrp="1"/>
          </p:cNvSpPr>
          <p:nvPr>
            <p:ph idx="1"/>
          </p:nvPr>
        </p:nvSpPr>
        <p:spPr>
          <a:xfrm>
            <a:off x="2667000" y="1066800"/>
            <a:ext cx="6324600" cy="4800600"/>
          </a:xfrm>
        </p:spPr>
        <p:txBody>
          <a:bodyPr>
            <a:normAutofit/>
          </a:bodyPr>
          <a:lstStyle/>
          <a:p>
            <a:pPr marL="0" indent="0">
              <a:buNone/>
            </a:pPr>
            <a:r>
              <a:rPr lang="en-US" sz="2000" b="1" dirty="0" smtClean="0"/>
              <a:t>After you’ve read a section: </a:t>
            </a:r>
          </a:p>
          <a:p>
            <a:r>
              <a:rPr lang="en-US" sz="2000" dirty="0" smtClean="0"/>
              <a:t>Recall what was read - orally </a:t>
            </a:r>
            <a:r>
              <a:rPr lang="en-US" sz="2000" dirty="0"/>
              <a:t>ask </a:t>
            </a:r>
            <a:r>
              <a:rPr lang="en-US" sz="2000" dirty="0" smtClean="0"/>
              <a:t>yourself </a:t>
            </a:r>
            <a:r>
              <a:rPr lang="en-US" sz="2000" dirty="0"/>
              <a:t>questions about what you have just read </a:t>
            </a:r>
            <a:r>
              <a:rPr lang="en-US" sz="2000" dirty="0" smtClean="0"/>
              <a:t>and summarize it  </a:t>
            </a:r>
            <a:r>
              <a:rPr lang="en-US" sz="2000" dirty="0"/>
              <a:t>in your own </a:t>
            </a:r>
            <a:r>
              <a:rPr lang="en-US" sz="2000" dirty="0" smtClean="0"/>
              <a:t>words.</a:t>
            </a:r>
          </a:p>
          <a:p>
            <a:r>
              <a:rPr lang="en-US" sz="2000" dirty="0" smtClean="0"/>
              <a:t>Recite answers to the questions/objectives.</a:t>
            </a:r>
          </a:p>
          <a:p>
            <a:r>
              <a:rPr lang="en-US" sz="2000" dirty="0"/>
              <a:t>Recite key terms and concepts</a:t>
            </a:r>
            <a:r>
              <a:rPr lang="en-US" sz="2000" dirty="0" smtClean="0"/>
              <a:t>.</a:t>
            </a:r>
          </a:p>
          <a:p>
            <a:r>
              <a:rPr lang="en-US" sz="2000" dirty="0" smtClean="0"/>
              <a:t>Reread for unanswered questions/objectives before moving on.</a:t>
            </a:r>
            <a:endParaRPr lang="en-US" sz="2000" dirty="0"/>
          </a:p>
          <a:p>
            <a:pPr marL="0" indent="0">
              <a:buNone/>
            </a:pPr>
            <a:endParaRPr lang="en-US" dirty="0" smtClean="0"/>
          </a:p>
          <a:p>
            <a:pPr marL="0" indent="0">
              <a:buNone/>
            </a:pPr>
            <a:endParaRPr lang="en-US" dirty="0"/>
          </a:p>
        </p:txBody>
      </p:sp>
      <p:sp>
        <p:nvSpPr>
          <p:cNvPr id="6" name="TextBox 5"/>
          <p:cNvSpPr txBox="1"/>
          <p:nvPr/>
        </p:nvSpPr>
        <p:spPr>
          <a:xfrm>
            <a:off x="152400" y="5789200"/>
            <a:ext cx="8991600" cy="1107996"/>
          </a:xfrm>
          <a:prstGeom prst="rect">
            <a:avLst/>
          </a:prstGeom>
          <a:noFill/>
          <a:ln>
            <a:solidFill>
              <a:schemeClr val="tx1"/>
            </a:solidFill>
          </a:ln>
        </p:spPr>
        <p:txBody>
          <a:bodyPr wrap="square" rtlCol="0">
            <a:spAutoFit/>
          </a:bodyPr>
          <a:lstStyle/>
          <a:p>
            <a:r>
              <a:rPr lang="en-US" sz="2400" dirty="0" smtClean="0">
                <a:solidFill>
                  <a:srgbClr val="FF0000"/>
                </a:solidFill>
              </a:rPr>
              <a:t>Recite </a:t>
            </a:r>
            <a:r>
              <a:rPr lang="en-US" sz="2400" dirty="0">
                <a:solidFill>
                  <a:srgbClr val="FF0000"/>
                </a:solidFill>
              </a:rPr>
              <a:t>notes, better storage of information in your long term memory, </a:t>
            </a:r>
            <a:r>
              <a:rPr lang="en-US" sz="2400" dirty="0" smtClean="0">
                <a:solidFill>
                  <a:srgbClr val="FF0000"/>
                </a:solidFill>
              </a:rPr>
              <a:t>and </a:t>
            </a:r>
            <a:r>
              <a:rPr lang="en-US" sz="2400" dirty="0">
                <a:solidFill>
                  <a:srgbClr val="FF0000"/>
                </a:solidFill>
              </a:rPr>
              <a:t>better understanding of the material.</a:t>
            </a:r>
          </a:p>
          <a:p>
            <a:endParaRPr lang="en-US" dirty="0"/>
          </a:p>
        </p:txBody>
      </p:sp>
    </p:spTree>
    <p:extLst>
      <p:ext uri="{BB962C8B-B14F-4D97-AF65-F5344CB8AC3E}">
        <p14:creationId xmlns:p14="http://schemas.microsoft.com/office/powerpoint/2010/main" val="214306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1" y="228600"/>
            <a:ext cx="8229600" cy="1020762"/>
          </a:xfrm>
        </p:spPr>
        <p:txBody>
          <a:bodyPr/>
          <a:lstStyle/>
          <a:p>
            <a:r>
              <a:rPr lang="en-US" dirty="0" smtClean="0"/>
              <a:t>Step 5: Relate</a:t>
            </a:r>
            <a:endParaRPr lang="en-US" dirty="0"/>
          </a:p>
        </p:txBody>
      </p:sp>
      <p:sp>
        <p:nvSpPr>
          <p:cNvPr id="3" name="Content Placeholder 2"/>
          <p:cNvSpPr>
            <a:spLocks noGrp="1"/>
          </p:cNvSpPr>
          <p:nvPr>
            <p:ph idx="1"/>
          </p:nvPr>
        </p:nvSpPr>
        <p:spPr>
          <a:xfrm>
            <a:off x="2895600" y="1371600"/>
            <a:ext cx="6172200" cy="4470737"/>
          </a:xfrm>
        </p:spPr>
        <p:txBody>
          <a:bodyPr>
            <a:normAutofit/>
          </a:bodyPr>
          <a:lstStyle/>
          <a:p>
            <a:r>
              <a:rPr lang="en-US" sz="2000" dirty="0" smtClean="0"/>
              <a:t>Find personal application - it </a:t>
            </a:r>
            <a:r>
              <a:rPr lang="en-US" sz="2000" dirty="0"/>
              <a:t>is easier to remember ideas that are personally meaningful</a:t>
            </a:r>
            <a:r>
              <a:rPr lang="en-US" sz="2000" dirty="0" smtClean="0"/>
              <a:t>.</a:t>
            </a:r>
          </a:p>
          <a:p>
            <a:pPr marL="109728" indent="0">
              <a:buNone/>
            </a:pPr>
            <a:endParaRPr lang="en-US" sz="2000" dirty="0"/>
          </a:p>
          <a:p>
            <a:r>
              <a:rPr lang="en-US" sz="2000" dirty="0"/>
              <a:t>Transfer or apply the information to the outer world </a:t>
            </a:r>
            <a:r>
              <a:rPr lang="en-US" sz="2000" dirty="0" smtClean="0"/>
              <a:t>- link </a:t>
            </a:r>
            <a:r>
              <a:rPr lang="en-US" sz="2000" dirty="0"/>
              <a:t>new facts, terms, and concepts with information you already know</a:t>
            </a:r>
            <a:r>
              <a:rPr lang="en-US" sz="2000" dirty="0" smtClean="0"/>
              <a:t>.</a:t>
            </a:r>
            <a:endParaRPr lang="en-US" sz="2000" dirty="0"/>
          </a:p>
          <a:p>
            <a:pPr marL="109728" indent="0">
              <a:buNone/>
            </a:pPr>
            <a:endParaRPr lang="en-US" sz="2000" dirty="0"/>
          </a:p>
        </p:txBody>
      </p:sp>
      <p:pic>
        <p:nvPicPr>
          <p:cNvPr id="5" name="Picture 4" descr="http://management-class.co.uk/images/modesofknowledgetransfer.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3810000"/>
            <a:ext cx="2113226" cy="1905000"/>
          </a:xfrm>
          <a:prstGeom prst="rect">
            <a:avLst/>
          </a:prstGeom>
          <a:noFill/>
          <a:ln>
            <a:noFill/>
          </a:ln>
        </p:spPr>
      </p:pic>
      <p:pic>
        <p:nvPicPr>
          <p:cNvPr id="6" name="Picture 5" descr="http://analogyofteachinglevine.weebly.com/uploads/1/3/6/0/13607097/4524099_orig.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1960825" cy="2286000"/>
          </a:xfrm>
          <a:prstGeom prst="rect">
            <a:avLst/>
          </a:prstGeom>
          <a:noFill/>
          <a:ln>
            <a:noFill/>
          </a:ln>
        </p:spPr>
      </p:pic>
      <p:sp>
        <p:nvSpPr>
          <p:cNvPr id="7" name="TextBox 6"/>
          <p:cNvSpPr txBox="1"/>
          <p:nvPr/>
        </p:nvSpPr>
        <p:spPr>
          <a:xfrm>
            <a:off x="212558" y="5842337"/>
            <a:ext cx="8610600" cy="1015663"/>
          </a:xfrm>
          <a:prstGeom prst="rect">
            <a:avLst/>
          </a:prstGeom>
          <a:noFill/>
          <a:ln>
            <a:solidFill>
              <a:schemeClr val="tx1"/>
            </a:solidFill>
          </a:ln>
        </p:spPr>
        <p:txBody>
          <a:bodyPr wrap="square" rtlCol="0">
            <a:spAutoFit/>
          </a:bodyPr>
          <a:lstStyle/>
          <a:p>
            <a:pPr algn="ctr"/>
            <a:r>
              <a:rPr lang="en-US" sz="2000" b="1" dirty="0">
                <a:solidFill>
                  <a:srgbClr val="FF0000"/>
                </a:solidFill>
              </a:rPr>
              <a:t>T</a:t>
            </a:r>
            <a:r>
              <a:rPr lang="en-US" sz="2000" b="1" dirty="0" smtClean="0">
                <a:solidFill>
                  <a:srgbClr val="FF0000"/>
                </a:solidFill>
              </a:rPr>
              <a:t>he reading outcomes are </a:t>
            </a:r>
            <a:r>
              <a:rPr lang="en-US" sz="2000" b="1" dirty="0">
                <a:solidFill>
                  <a:srgbClr val="FF0000"/>
                </a:solidFill>
              </a:rPr>
              <a:t>not achieved unless transfer </a:t>
            </a:r>
            <a:r>
              <a:rPr lang="en-US" sz="2000" b="1" dirty="0" smtClean="0">
                <a:solidFill>
                  <a:srgbClr val="FF0000"/>
                </a:solidFill>
              </a:rPr>
              <a:t>occurs. This is applying learning in one context to another related context and or to the outer  world. </a:t>
            </a:r>
            <a:endParaRPr lang="en-US" sz="2000" b="1" dirty="0">
              <a:solidFill>
                <a:srgbClr val="FF0000"/>
              </a:solidFill>
            </a:endParaRPr>
          </a:p>
        </p:txBody>
      </p:sp>
    </p:spTree>
    <p:extLst>
      <p:ext uri="{BB962C8B-B14F-4D97-AF65-F5344CB8AC3E}">
        <p14:creationId xmlns:p14="http://schemas.microsoft.com/office/powerpoint/2010/main" val="397137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Step 6: Review</a:t>
            </a:r>
            <a:endParaRPr lang="en-US" dirty="0"/>
          </a:p>
        </p:txBody>
      </p:sp>
      <p:sp>
        <p:nvSpPr>
          <p:cNvPr id="3" name="Content Placeholder 2"/>
          <p:cNvSpPr>
            <a:spLocks noGrp="1"/>
          </p:cNvSpPr>
          <p:nvPr>
            <p:ph idx="1"/>
          </p:nvPr>
        </p:nvSpPr>
        <p:spPr>
          <a:xfrm>
            <a:off x="2470731" y="1143000"/>
            <a:ext cx="6139869" cy="3962400"/>
          </a:xfrm>
        </p:spPr>
        <p:txBody>
          <a:bodyPr>
            <a:normAutofit/>
          </a:bodyPr>
          <a:lstStyle/>
          <a:p>
            <a:r>
              <a:rPr lang="en-US" sz="2000" dirty="0" smtClean="0"/>
              <a:t>An ongoing process</a:t>
            </a:r>
          </a:p>
          <a:p>
            <a:r>
              <a:rPr lang="en-US" sz="2000" dirty="0"/>
              <a:t> When you’re done reading, skim back over the chapter, or read your notes. </a:t>
            </a:r>
            <a:endParaRPr lang="en-US" sz="2000" dirty="0" smtClean="0"/>
          </a:p>
          <a:p>
            <a:r>
              <a:rPr lang="en-US" sz="2000" dirty="0" smtClean="0"/>
              <a:t>Check </a:t>
            </a:r>
            <a:r>
              <a:rPr lang="en-US" sz="2000" dirty="0"/>
              <a:t>your </a:t>
            </a:r>
            <a:r>
              <a:rPr lang="en-US" sz="2000" dirty="0" smtClean="0"/>
              <a:t>understanding </a:t>
            </a:r>
            <a:r>
              <a:rPr lang="en-US" sz="2000" dirty="0"/>
              <a:t>by reciting and quizzing yourself again.</a:t>
            </a:r>
          </a:p>
          <a:p>
            <a:r>
              <a:rPr lang="en-US" sz="2000" dirty="0" smtClean="0"/>
              <a:t>Make </a:t>
            </a:r>
            <a:r>
              <a:rPr lang="en-US" sz="2000" dirty="0"/>
              <a:t>frequent review a key part of your study habits</a:t>
            </a:r>
            <a:r>
              <a:rPr lang="en-US" sz="2000" dirty="0" smtClean="0"/>
              <a:t>.</a:t>
            </a:r>
          </a:p>
          <a:p>
            <a:pPr marL="0" indent="0">
              <a:buNone/>
            </a:pPr>
            <a:endParaRPr lang="en-US" sz="2000" dirty="0" smtClean="0"/>
          </a:p>
          <a:p>
            <a:pPr marL="0" indent="0">
              <a:buNone/>
            </a:pPr>
            <a:endParaRPr lang="en-US" sz="2000" dirty="0" smtClean="0"/>
          </a:p>
          <a:p>
            <a:pPr marL="0" indent="0" algn="ctr">
              <a:buNone/>
            </a:pPr>
            <a:endParaRPr lang="en-US" sz="2000" dirty="0">
              <a:solidFill>
                <a:srgbClr val="FF0000"/>
              </a:solidFill>
            </a:endParaRPr>
          </a:p>
        </p:txBody>
      </p:sp>
      <p:sp>
        <p:nvSpPr>
          <p:cNvPr id="4" name="TextBox 3"/>
          <p:cNvSpPr txBox="1"/>
          <p:nvPr/>
        </p:nvSpPr>
        <p:spPr>
          <a:xfrm>
            <a:off x="2286000" y="1905000"/>
            <a:ext cx="184731" cy="369332"/>
          </a:xfrm>
          <a:prstGeom prst="rect">
            <a:avLst/>
          </a:prstGeom>
          <a:noFill/>
        </p:spPr>
        <p:txBody>
          <a:bodyPr wrap="none" rtlCol="0">
            <a:spAutoFit/>
          </a:bodyPr>
          <a:lstStyle/>
          <a:p>
            <a:endParaRPr lang="en-US" dirty="0"/>
          </a:p>
        </p:txBody>
      </p:sp>
      <p:pic>
        <p:nvPicPr>
          <p:cNvPr id="5" name="Picture 2" descr="http://image.slidesharecdn.com/scteachers-110606204926-phpapp02/95/slide-54-728.jpg?130741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 y="1258078"/>
            <a:ext cx="2336800" cy="3466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4000" y="5257800"/>
            <a:ext cx="8432800" cy="1477328"/>
          </a:xfrm>
          <a:prstGeom prst="rect">
            <a:avLst/>
          </a:prstGeom>
          <a:noFill/>
          <a:ln>
            <a:solidFill>
              <a:schemeClr val="tx1"/>
            </a:solidFill>
          </a:ln>
        </p:spPr>
        <p:txBody>
          <a:bodyPr wrap="square" rtlCol="0">
            <a:spAutoFit/>
          </a:bodyPr>
          <a:lstStyle/>
          <a:p>
            <a:pPr algn="ctr"/>
            <a:r>
              <a:rPr lang="en-US" b="1" dirty="0">
                <a:solidFill>
                  <a:srgbClr val="FF0000"/>
                </a:solidFill>
              </a:rPr>
              <a:t>Make you a more self-aware learner. Also enhances </a:t>
            </a:r>
            <a:endParaRPr lang="en-US" b="1" dirty="0" smtClean="0">
              <a:solidFill>
                <a:srgbClr val="FF0000"/>
              </a:solidFill>
            </a:endParaRPr>
          </a:p>
          <a:p>
            <a:pPr algn="ctr"/>
            <a:r>
              <a:rPr lang="en-US" b="1" dirty="0" smtClean="0">
                <a:solidFill>
                  <a:srgbClr val="FF0000"/>
                </a:solidFill>
              </a:rPr>
              <a:t>long-term </a:t>
            </a:r>
            <a:r>
              <a:rPr lang="en-US" b="1" dirty="0">
                <a:solidFill>
                  <a:srgbClr val="FF0000"/>
                </a:solidFill>
              </a:rPr>
              <a:t>memory storage for successful retrieval in </a:t>
            </a:r>
            <a:r>
              <a:rPr lang="en-US" b="1" dirty="0" smtClean="0">
                <a:solidFill>
                  <a:srgbClr val="FF0000"/>
                </a:solidFill>
              </a:rPr>
              <a:t>the</a:t>
            </a:r>
          </a:p>
          <a:p>
            <a:pPr algn="ctr"/>
            <a:r>
              <a:rPr lang="en-US" b="1" dirty="0" smtClean="0">
                <a:solidFill>
                  <a:srgbClr val="FF0000"/>
                </a:solidFill>
              </a:rPr>
              <a:t> </a:t>
            </a:r>
            <a:r>
              <a:rPr lang="en-US" b="1" dirty="0">
                <a:solidFill>
                  <a:srgbClr val="FF0000"/>
                </a:solidFill>
              </a:rPr>
              <a:t>future. Also studies show that with immediate and </a:t>
            </a:r>
            <a:endParaRPr lang="en-US" b="1" dirty="0" smtClean="0">
              <a:solidFill>
                <a:srgbClr val="FF0000"/>
              </a:solidFill>
            </a:endParaRPr>
          </a:p>
          <a:p>
            <a:pPr algn="ctr"/>
            <a:r>
              <a:rPr lang="en-US" b="1" dirty="0" smtClean="0">
                <a:solidFill>
                  <a:srgbClr val="FF0000"/>
                </a:solidFill>
              </a:rPr>
              <a:t>ongoing </a:t>
            </a:r>
            <a:r>
              <a:rPr lang="en-US" b="1" dirty="0">
                <a:solidFill>
                  <a:srgbClr val="FF0000"/>
                </a:solidFill>
              </a:rPr>
              <a:t>review you can retain 80% of what you covered. </a:t>
            </a:r>
            <a:endParaRPr lang="en-US" b="1" dirty="0" smtClean="0">
              <a:solidFill>
                <a:srgbClr val="FF0000"/>
              </a:solidFill>
            </a:endParaRPr>
          </a:p>
          <a:p>
            <a:pPr algn="ctr"/>
            <a:r>
              <a:rPr lang="en-US" b="1" dirty="0" smtClean="0">
                <a:solidFill>
                  <a:srgbClr val="FF0000"/>
                </a:solidFill>
              </a:rPr>
              <a:t>Therefore </a:t>
            </a:r>
            <a:r>
              <a:rPr lang="en-US" b="1" dirty="0">
                <a:solidFill>
                  <a:srgbClr val="FF0000"/>
                </a:solidFill>
              </a:rPr>
              <a:t>don't put off review until the night before the test.</a:t>
            </a:r>
            <a:endParaRPr lang="en-US" dirty="0">
              <a:solidFill>
                <a:srgbClr val="FF0000"/>
              </a:solidFill>
            </a:endParaRPr>
          </a:p>
        </p:txBody>
      </p:sp>
    </p:spTree>
    <p:extLst>
      <p:ext uri="{BB962C8B-B14F-4D97-AF65-F5344CB8AC3E}">
        <p14:creationId xmlns:p14="http://schemas.microsoft.com/office/powerpoint/2010/main" val="351154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normAutofit fontScale="90000"/>
          </a:bodyPr>
          <a:lstStyle/>
          <a:p>
            <a:pPr algn="ctr"/>
            <a:r>
              <a:rPr lang="en-US" dirty="0" smtClean="0"/>
              <a:t>Check for Understanding – Simple Strategies</a:t>
            </a:r>
            <a:endParaRPr lang="en-US" dirty="0"/>
          </a:p>
        </p:txBody>
      </p:sp>
      <p:sp>
        <p:nvSpPr>
          <p:cNvPr id="3" name="Content Placeholder 2"/>
          <p:cNvSpPr>
            <a:spLocks noGrp="1"/>
          </p:cNvSpPr>
          <p:nvPr>
            <p:ph idx="1"/>
          </p:nvPr>
        </p:nvSpPr>
        <p:spPr>
          <a:xfrm>
            <a:off x="228600" y="1447800"/>
            <a:ext cx="8763000" cy="5334000"/>
          </a:xfrm>
        </p:spPr>
        <p:txBody>
          <a:bodyPr>
            <a:normAutofit fontScale="92500" lnSpcReduction="20000"/>
          </a:bodyPr>
          <a:lstStyle/>
          <a:p>
            <a:pPr marL="285750" indent="-285750"/>
            <a:r>
              <a:rPr lang="en-US" sz="2600" b="1" dirty="0">
                <a:latin typeface="Georgia" pitchFamily="-16" charset="0"/>
              </a:rPr>
              <a:t>One Minute </a:t>
            </a:r>
            <a:r>
              <a:rPr lang="en-US" sz="2600" b="1" dirty="0" smtClean="0">
                <a:latin typeface="Georgia" pitchFamily="-16" charset="0"/>
              </a:rPr>
              <a:t>Paper </a:t>
            </a:r>
            <a:endParaRPr lang="en-US" sz="2000" dirty="0" smtClean="0">
              <a:latin typeface="Georgia" pitchFamily="-16" charset="0"/>
            </a:endParaRPr>
          </a:p>
          <a:p>
            <a:pPr marL="578358" lvl="1" indent="-285750"/>
            <a:r>
              <a:rPr lang="en-US" dirty="0">
                <a:solidFill>
                  <a:schemeClr val="tx1"/>
                </a:solidFill>
                <a:latin typeface="Georgia" pitchFamily="-16" charset="0"/>
              </a:rPr>
              <a:t>After</a:t>
            </a:r>
            <a:r>
              <a:rPr lang="en-US" sz="1600" dirty="0" smtClean="0">
                <a:solidFill>
                  <a:schemeClr val="tx1"/>
                </a:solidFill>
                <a:latin typeface="Georgia" pitchFamily="-16" charset="0"/>
              </a:rPr>
              <a:t> </a:t>
            </a:r>
            <a:r>
              <a:rPr lang="en-US" dirty="0">
                <a:solidFill>
                  <a:schemeClr val="tx1"/>
                </a:solidFill>
                <a:latin typeface="Georgia" pitchFamily="-16" charset="0"/>
              </a:rPr>
              <a:t>reading each section stop and ask yourself the following two questions: "What was the most important thing you learned from this section of the reading?" and "What important question remains unanswered?" Record your response. </a:t>
            </a:r>
          </a:p>
          <a:p>
            <a:r>
              <a:rPr lang="en-US" sz="2600" b="1" dirty="0">
                <a:latin typeface="Georgia" pitchFamily="-16" charset="0"/>
              </a:rPr>
              <a:t>Muddiest </a:t>
            </a:r>
            <a:r>
              <a:rPr lang="en-US" sz="2600" b="1" dirty="0" smtClean="0">
                <a:latin typeface="Georgia" pitchFamily="-16" charset="0"/>
              </a:rPr>
              <a:t>Point</a:t>
            </a:r>
            <a:endParaRPr lang="en-US" dirty="0" smtClean="0">
              <a:latin typeface="Georgia" pitchFamily="-16" charset="0"/>
            </a:endParaRPr>
          </a:p>
          <a:p>
            <a:pPr lvl="1"/>
            <a:r>
              <a:rPr lang="en-US" dirty="0" smtClean="0">
                <a:solidFill>
                  <a:schemeClr val="tx1"/>
                </a:solidFill>
                <a:latin typeface="Georgia" pitchFamily="-16" charset="0"/>
              </a:rPr>
              <a:t>Jot </a:t>
            </a:r>
            <a:r>
              <a:rPr lang="en-US" dirty="0">
                <a:solidFill>
                  <a:schemeClr val="tx1"/>
                </a:solidFill>
                <a:latin typeface="Georgia" pitchFamily="-16" charset="0"/>
              </a:rPr>
              <a:t>down "What was the muddiest point in ........?" </a:t>
            </a:r>
            <a:endParaRPr lang="en-US" dirty="0" smtClean="0">
              <a:solidFill>
                <a:schemeClr val="tx1"/>
              </a:solidFill>
              <a:latin typeface="Georgia" pitchFamily="-16" charset="0"/>
            </a:endParaRPr>
          </a:p>
          <a:p>
            <a:r>
              <a:rPr lang="en-US" b="1" dirty="0">
                <a:latin typeface="Georgia" pitchFamily="-16" charset="0"/>
              </a:rPr>
              <a:t>One sentence </a:t>
            </a:r>
            <a:r>
              <a:rPr lang="en-US" b="1" dirty="0" smtClean="0">
                <a:latin typeface="Georgia" pitchFamily="-16" charset="0"/>
              </a:rPr>
              <a:t>summary</a:t>
            </a:r>
            <a:r>
              <a:rPr lang="en-US" dirty="0" smtClean="0">
                <a:latin typeface="Georgia" pitchFamily="-16" charset="0"/>
              </a:rPr>
              <a:t>  </a:t>
            </a:r>
          </a:p>
          <a:p>
            <a:pPr lvl="1"/>
            <a:r>
              <a:rPr lang="en-US" dirty="0" smtClean="0">
                <a:solidFill>
                  <a:schemeClr val="tx1"/>
                </a:solidFill>
                <a:latin typeface="Georgia" pitchFamily="-16" charset="0"/>
              </a:rPr>
              <a:t>This </a:t>
            </a:r>
            <a:r>
              <a:rPr lang="en-US" dirty="0">
                <a:solidFill>
                  <a:schemeClr val="tx1"/>
                </a:solidFill>
                <a:latin typeface="Georgia" pitchFamily="-16" charset="0"/>
              </a:rPr>
              <a:t>simple technique challenges </a:t>
            </a:r>
            <a:r>
              <a:rPr lang="en-US" dirty="0" smtClean="0">
                <a:solidFill>
                  <a:schemeClr val="tx1"/>
                </a:solidFill>
                <a:latin typeface="Georgia" pitchFamily="-16" charset="0"/>
              </a:rPr>
              <a:t>you to </a:t>
            </a:r>
            <a:r>
              <a:rPr lang="en-US" dirty="0">
                <a:solidFill>
                  <a:schemeClr val="tx1"/>
                </a:solidFill>
                <a:latin typeface="Georgia" pitchFamily="-16" charset="0"/>
              </a:rPr>
              <a:t>answer the questions "Who does what to whom, when, where, how, and why?" about a given topic, and then to </a:t>
            </a:r>
            <a:r>
              <a:rPr lang="en-US" dirty="0" smtClean="0">
                <a:solidFill>
                  <a:schemeClr val="tx1"/>
                </a:solidFill>
                <a:latin typeface="Georgia" pitchFamily="-16" charset="0"/>
              </a:rPr>
              <a:t>combine </a:t>
            </a:r>
            <a:r>
              <a:rPr lang="en-US" dirty="0">
                <a:solidFill>
                  <a:schemeClr val="tx1"/>
                </a:solidFill>
                <a:latin typeface="Georgia" pitchFamily="-16" charset="0"/>
              </a:rPr>
              <a:t>those answers into a simple informative, grammatical, and long summary sentence.</a:t>
            </a:r>
          </a:p>
          <a:p>
            <a:endParaRPr lang="en-US" dirty="0"/>
          </a:p>
        </p:txBody>
      </p:sp>
    </p:spTree>
    <p:extLst>
      <p:ext uri="{BB962C8B-B14F-4D97-AF65-F5344CB8AC3E}">
        <p14:creationId xmlns:p14="http://schemas.microsoft.com/office/powerpoint/2010/main" val="23610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
        <p:nvSpPr>
          <p:cNvPr id="4" name="Oval 3"/>
          <p:cNvSpPr/>
          <p:nvPr/>
        </p:nvSpPr>
        <p:spPr>
          <a:xfrm>
            <a:off x="324556" y="3276600"/>
            <a:ext cx="6172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27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533400" y="3200400"/>
            <a:ext cx="8358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dirty="0">
                <a:hlinkClick r:id="rId2"/>
              </a:rPr>
              <a:t>http://www.youtube.com/watch?v=FSIkjNaICsg&amp;safe=active</a:t>
            </a:r>
            <a:endParaRPr lang="en-US" altLang="en-US" dirty="0"/>
          </a:p>
        </p:txBody>
      </p:sp>
      <p:sp>
        <p:nvSpPr>
          <p:cNvPr id="3075" name="TextBox 2"/>
          <p:cNvSpPr txBox="1">
            <a:spLocks noChangeArrowheads="1"/>
          </p:cNvSpPr>
          <p:nvPr/>
        </p:nvSpPr>
        <p:spPr bwMode="auto">
          <a:xfrm>
            <a:off x="1740386" y="254413"/>
            <a:ext cx="5768673" cy="270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4800" dirty="0"/>
              <a:t>Stuck On An Escalator </a:t>
            </a:r>
          </a:p>
          <a:p>
            <a:pPr eaLnBrk="1" hangingPunct="1"/>
            <a:endParaRPr lang="en-US" altLang="en-US" sz="4800" dirty="0" smtClean="0"/>
          </a:p>
          <a:p>
            <a:pPr eaLnBrk="1" hangingPunct="1"/>
            <a:r>
              <a:rPr lang="en-US" altLang="en-US" sz="4800" dirty="0" smtClean="0"/>
              <a:t>Take </a:t>
            </a:r>
            <a:r>
              <a:rPr lang="en-US" altLang="en-US" sz="4800" dirty="0"/>
              <a:t>Action</a:t>
            </a:r>
          </a:p>
          <a:p>
            <a:pPr eaLnBrk="1" hangingPunct="1"/>
            <a:endParaRPr lang="en-US" altLang="en-US" dirty="0"/>
          </a:p>
        </p:txBody>
      </p:sp>
    </p:spTree>
    <p:extLst>
      <p:ext uri="{BB962C8B-B14F-4D97-AF65-F5344CB8AC3E}">
        <p14:creationId xmlns:p14="http://schemas.microsoft.com/office/powerpoint/2010/main" val="1672522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53709" y="0"/>
            <a:ext cx="8228595" cy="1142628"/>
          </a:xfrm>
        </p:spPr>
        <p:txBody>
          <a:bodyPr/>
          <a:lstStyle/>
          <a:p>
            <a:pPr eaLnBrk="1" hangingPunct="1"/>
            <a:r>
              <a:rPr lang="en-US" altLang="en-US" sz="6700" b="1"/>
              <a:t>What is Learning?</a:t>
            </a:r>
          </a:p>
        </p:txBody>
      </p:sp>
      <p:sp>
        <p:nvSpPr>
          <p:cNvPr id="4099" name="Content Placeholder 2"/>
          <p:cNvSpPr>
            <a:spLocks noGrp="1"/>
          </p:cNvSpPr>
          <p:nvPr>
            <p:ph idx="1"/>
          </p:nvPr>
        </p:nvSpPr>
        <p:spPr>
          <a:xfrm>
            <a:off x="446539" y="1768619"/>
            <a:ext cx="8228595" cy="4774712"/>
          </a:xfrm>
        </p:spPr>
        <p:txBody>
          <a:bodyPr/>
          <a:lstStyle/>
          <a:p>
            <a:pPr algn="ctr" eaLnBrk="1" hangingPunct="1">
              <a:buFont typeface="Arial" pitchFamily="34" charset="0"/>
              <a:buNone/>
            </a:pPr>
            <a:r>
              <a:rPr lang="en-US" altLang="en-US" sz="5100"/>
              <a:t>“Learning is not something that happens to students, it is something that happens </a:t>
            </a:r>
            <a:r>
              <a:rPr lang="en-US" altLang="en-US" sz="5100" b="1">
                <a:solidFill>
                  <a:srgbClr val="FF0000"/>
                </a:solidFill>
              </a:rPr>
              <a:t>by</a:t>
            </a:r>
            <a:r>
              <a:rPr lang="en-US" altLang="en-US" sz="5100"/>
              <a:t> students.” - Zimmerman</a:t>
            </a:r>
          </a:p>
        </p:txBody>
      </p:sp>
    </p:spTree>
    <p:extLst>
      <p:ext uri="{BB962C8B-B14F-4D97-AF65-F5344CB8AC3E}">
        <p14:creationId xmlns:p14="http://schemas.microsoft.com/office/powerpoint/2010/main" val="1413636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124" y="0"/>
            <a:ext cx="8228595" cy="1142628"/>
          </a:xfrm>
        </p:spPr>
        <p:txBody>
          <a:bodyPr/>
          <a:lstStyle/>
          <a:p>
            <a:pPr eaLnBrk="1" hangingPunct="1"/>
            <a:r>
              <a:rPr lang="en-US" altLang="en-US" sz="5100" b="1"/>
              <a:t>Self-Regulated Learning (SRL)</a:t>
            </a:r>
          </a:p>
        </p:txBody>
      </p:sp>
      <p:sp>
        <p:nvSpPr>
          <p:cNvPr id="3" name="Content Placeholder 2"/>
          <p:cNvSpPr>
            <a:spLocks noGrp="1"/>
          </p:cNvSpPr>
          <p:nvPr>
            <p:ph idx="1"/>
          </p:nvPr>
        </p:nvSpPr>
        <p:spPr>
          <a:xfrm>
            <a:off x="446539" y="1500816"/>
            <a:ext cx="8228595" cy="5061485"/>
          </a:xfrm>
        </p:spPr>
        <p:txBody>
          <a:bodyPr rtlCol="0">
            <a:normAutofit/>
          </a:bodyPr>
          <a:lstStyle/>
          <a:p>
            <a:pPr marL="342816" indent="-342816" defTabSz="914174">
              <a:defRPr/>
            </a:pPr>
            <a:r>
              <a:rPr lang="en-US" dirty="0" smtClean="0"/>
              <a:t>SRL is a constructive, </a:t>
            </a:r>
            <a:r>
              <a:rPr lang="en-US" i="1" dirty="0" smtClean="0"/>
              <a:t>goal-directed</a:t>
            </a:r>
            <a:r>
              <a:rPr lang="en-US" dirty="0" smtClean="0"/>
              <a:t> process whereby learners attempt to proactively monitor, control, and regulate their learning (</a:t>
            </a:r>
            <a:r>
              <a:rPr lang="en-US" dirty="0" err="1" smtClean="0"/>
              <a:t>Pintrich</a:t>
            </a:r>
            <a:r>
              <a:rPr lang="en-US" dirty="0" smtClean="0"/>
              <a:t>, 2000).</a:t>
            </a:r>
          </a:p>
          <a:p>
            <a:pPr marL="888782" indent="-342816" defTabSz="914174">
              <a:buNone/>
              <a:defRPr/>
            </a:pPr>
            <a:endParaRPr lang="en-US" dirty="0" smtClean="0"/>
          </a:p>
          <a:p>
            <a:pPr marL="342816" indent="-342816" defTabSz="914174">
              <a:defRPr/>
            </a:pPr>
            <a:endParaRPr lang="en-US" dirty="0" smtClean="0"/>
          </a:p>
        </p:txBody>
      </p:sp>
    </p:spTree>
    <p:extLst>
      <p:ext uri="{BB962C8B-B14F-4D97-AF65-F5344CB8AC3E}">
        <p14:creationId xmlns:p14="http://schemas.microsoft.com/office/powerpoint/2010/main" val="220279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
        <p:nvSpPr>
          <p:cNvPr id="4" name="Oval 3"/>
          <p:cNvSpPr/>
          <p:nvPr/>
        </p:nvSpPr>
        <p:spPr>
          <a:xfrm>
            <a:off x="304800" y="1371600"/>
            <a:ext cx="4495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7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6746" y="31244"/>
            <a:ext cx="8895054" cy="209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4600" dirty="0"/>
              <a:t>K</a:t>
            </a:r>
            <a:r>
              <a:rPr lang="en-US" altLang="en-US" sz="4600" dirty="0" smtClean="0"/>
              <a:t>nowing </a:t>
            </a:r>
            <a:r>
              <a:rPr lang="en-US" altLang="en-US" sz="4600" dirty="0"/>
              <a:t>how to </a:t>
            </a:r>
            <a:r>
              <a:rPr lang="en-US" altLang="en-US" sz="4600" dirty="0" smtClean="0"/>
              <a:t>know….</a:t>
            </a:r>
          </a:p>
          <a:p>
            <a:pPr eaLnBrk="1" hangingPunct="1"/>
            <a:endParaRPr lang="en-US" altLang="en-US" sz="4600" dirty="0"/>
          </a:p>
          <a:p>
            <a:pPr algn="ctr" eaLnBrk="1" hangingPunct="1"/>
            <a:r>
              <a:rPr lang="en-US" altLang="en-US" sz="3800" dirty="0"/>
              <a:t>Build Your Metacognitive Knowledge</a:t>
            </a:r>
          </a:p>
        </p:txBody>
      </p:sp>
      <p:sp>
        <p:nvSpPr>
          <p:cNvPr id="11267" name="TextBox 2"/>
          <p:cNvSpPr txBox="1">
            <a:spLocks noChangeArrowheads="1"/>
          </p:cNvSpPr>
          <p:nvPr/>
        </p:nvSpPr>
        <p:spPr bwMode="auto">
          <a:xfrm>
            <a:off x="228852" y="2357787"/>
            <a:ext cx="8762209" cy="20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600">
                <a:solidFill>
                  <a:schemeClr val="tx1"/>
                </a:solidFill>
                <a:latin typeface="Calibri" pitchFamily="34" charset="0"/>
                <a:cs typeface="Arial" pitchFamily="34" charset="0"/>
              </a:defRPr>
            </a:lvl1pPr>
            <a:lvl2pPr marL="1055688" indent="-40640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lvl="1" eaLnBrk="1" hangingPunct="1">
              <a:buFont typeface="Arial" pitchFamily="34" charset="0"/>
              <a:buChar char="•"/>
            </a:pPr>
            <a:r>
              <a:rPr lang="en-US" altLang="en-US" sz="3200" dirty="0"/>
              <a:t>How do you learn best?</a:t>
            </a:r>
          </a:p>
          <a:p>
            <a:pPr lvl="1" eaLnBrk="1" hangingPunct="1">
              <a:buFont typeface="Arial" pitchFamily="34" charset="0"/>
              <a:buChar char="•"/>
            </a:pPr>
            <a:r>
              <a:rPr lang="en-US" altLang="en-US" sz="3200" dirty="0"/>
              <a:t>What settings are conducive to learning?</a:t>
            </a:r>
          </a:p>
          <a:p>
            <a:pPr lvl="1" eaLnBrk="1" hangingPunct="1">
              <a:buFont typeface="Arial" pitchFamily="34" charset="0"/>
              <a:buChar char="•"/>
            </a:pPr>
            <a:r>
              <a:rPr lang="en-US" altLang="en-US" sz="3200" dirty="0"/>
              <a:t>What strategies work for you? </a:t>
            </a:r>
          </a:p>
          <a:p>
            <a:pPr eaLnBrk="1" hangingPunct="1"/>
            <a:endParaRPr lang="en-US" altLang="en-US" sz="3200" dirty="0"/>
          </a:p>
        </p:txBody>
      </p:sp>
    </p:spTree>
    <p:extLst>
      <p:ext uri="{BB962C8B-B14F-4D97-AF65-F5344CB8AC3E}">
        <p14:creationId xmlns:p14="http://schemas.microsoft.com/office/powerpoint/2010/main" val="4023907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fontScale="90000"/>
          </a:bodyPr>
          <a:lstStyle/>
          <a:p>
            <a:pPr defTabSz="914287">
              <a:defRPr/>
            </a:pPr>
            <a:r>
              <a:rPr lang="en-US" sz="6200" b="1" dirty="0"/>
              <a:t>Becoming a self regulated learner </a:t>
            </a:r>
          </a:p>
        </p:txBody>
      </p:sp>
      <p:sp>
        <p:nvSpPr>
          <p:cNvPr id="3" name="Content Placeholder 2"/>
          <p:cNvSpPr>
            <a:spLocks noGrp="1"/>
          </p:cNvSpPr>
          <p:nvPr>
            <p:ph idx="1"/>
          </p:nvPr>
        </p:nvSpPr>
        <p:spPr/>
        <p:txBody>
          <a:bodyPr rtlCol="0">
            <a:normAutofit/>
          </a:bodyPr>
          <a:lstStyle/>
          <a:p>
            <a:pPr marL="888782" indent="-342816" defTabSz="914174">
              <a:defRPr/>
            </a:pPr>
            <a:r>
              <a:rPr lang="en-US" sz="4000" dirty="0"/>
              <a:t>You begin a new block of </a:t>
            </a:r>
            <a:r>
              <a:rPr lang="en-US" sz="4000" dirty="0" smtClean="0"/>
              <a:t>material </a:t>
            </a:r>
            <a:r>
              <a:rPr lang="en-US" sz="4000" dirty="0"/>
              <a:t>in the anatomy course</a:t>
            </a:r>
          </a:p>
          <a:p>
            <a:pPr marL="888782" indent="-342816" defTabSz="914174">
              <a:defRPr/>
            </a:pPr>
            <a:r>
              <a:rPr lang="en-US" sz="4000" dirty="0"/>
              <a:t>What happens between the time you are first introduced to the material and the date of your next exam?</a:t>
            </a:r>
          </a:p>
          <a:p>
            <a:pPr marL="0" indent="0" defTabSz="914174">
              <a:buNone/>
              <a:defRPr/>
            </a:pPr>
            <a:endParaRPr lang="en-US" dirty="0" smtClean="0"/>
          </a:p>
        </p:txBody>
      </p:sp>
    </p:spTree>
    <p:extLst>
      <p:ext uri="{BB962C8B-B14F-4D97-AF65-F5344CB8AC3E}">
        <p14:creationId xmlns:p14="http://schemas.microsoft.com/office/powerpoint/2010/main" val="4283927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6539" y="322481"/>
            <a:ext cx="8228595" cy="1255328"/>
          </a:xfrm>
        </p:spPr>
        <p:txBody>
          <a:bodyPr>
            <a:normAutofit fontScale="90000"/>
          </a:bodyPr>
          <a:lstStyle/>
          <a:p>
            <a:pPr eaLnBrk="1" hangingPunct="1"/>
            <a:r>
              <a:rPr lang="en-US" altLang="en-US" sz="5100" b="1"/>
              <a:t>Four Phases of Self Regulation</a:t>
            </a:r>
            <a:br>
              <a:rPr lang="en-US" altLang="en-US" sz="5100" b="1"/>
            </a:br>
            <a:endParaRPr lang="en-US" altLang="en-US" sz="5100" b="1"/>
          </a:p>
        </p:txBody>
      </p:sp>
      <p:sp>
        <p:nvSpPr>
          <p:cNvPr id="3" name="Content Placeholder 2"/>
          <p:cNvSpPr>
            <a:spLocks noGrp="1"/>
          </p:cNvSpPr>
          <p:nvPr>
            <p:ph idx="1"/>
          </p:nvPr>
        </p:nvSpPr>
        <p:spPr>
          <a:xfrm>
            <a:off x="446539" y="1500816"/>
            <a:ext cx="8228595" cy="4821578"/>
          </a:xfrm>
        </p:spPr>
        <p:txBody>
          <a:bodyPr rtlCol="0">
            <a:normAutofit lnSpcReduction="10000"/>
          </a:bodyPr>
          <a:lstStyle/>
          <a:p>
            <a:pPr marL="342858" indent="-342858" defTabSz="914287">
              <a:defRPr/>
            </a:pPr>
            <a:r>
              <a:rPr lang="en-US" sz="5600" dirty="0"/>
              <a:t>Forethought, planning, activation</a:t>
            </a:r>
          </a:p>
          <a:p>
            <a:pPr marL="342858" indent="-342858" defTabSz="914287">
              <a:defRPr/>
            </a:pPr>
            <a:r>
              <a:rPr lang="en-US" sz="5600" dirty="0"/>
              <a:t>Monitoring</a:t>
            </a:r>
          </a:p>
          <a:p>
            <a:pPr marL="342858" indent="-342858" defTabSz="914287">
              <a:defRPr/>
            </a:pPr>
            <a:r>
              <a:rPr lang="en-US" sz="5600" dirty="0"/>
              <a:t>Control</a:t>
            </a:r>
          </a:p>
          <a:p>
            <a:pPr marL="342858" indent="-342858" defTabSz="914287">
              <a:defRPr/>
            </a:pPr>
            <a:r>
              <a:rPr lang="en-US" sz="5600" dirty="0"/>
              <a:t>Reaction, reflection</a:t>
            </a:r>
          </a:p>
        </p:txBody>
      </p:sp>
    </p:spTree>
    <p:extLst>
      <p:ext uri="{BB962C8B-B14F-4D97-AF65-F5344CB8AC3E}">
        <p14:creationId xmlns:p14="http://schemas.microsoft.com/office/powerpoint/2010/main" val="1767498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39" y="10043"/>
            <a:ext cx="8228595" cy="1142628"/>
          </a:xfrm>
        </p:spPr>
        <p:txBody>
          <a:bodyPr rtlCol="0">
            <a:normAutofit fontScale="90000"/>
          </a:bodyPr>
          <a:lstStyle/>
          <a:p>
            <a:pPr defTabSz="914287">
              <a:defRPr/>
            </a:pPr>
            <a:r>
              <a:rPr lang="en-US" dirty="0" smtClean="0"/>
              <a:t>Theoretical Framework               </a:t>
            </a:r>
            <a:br>
              <a:rPr lang="en-US" dirty="0" smtClean="0"/>
            </a:br>
            <a:r>
              <a:rPr lang="en-US" dirty="0" smtClean="0"/>
              <a:t>Four Phases </a:t>
            </a:r>
            <a:r>
              <a:rPr lang="en-US" dirty="0"/>
              <a:t>of </a:t>
            </a:r>
            <a:r>
              <a:rPr lang="en-US" dirty="0" smtClean="0"/>
              <a:t>Regulation</a:t>
            </a:r>
            <a:endParaRPr lang="en-US" dirty="0"/>
          </a:p>
        </p:txBody>
      </p:sp>
      <p:sp>
        <p:nvSpPr>
          <p:cNvPr id="4099" name="Content Placeholder 2"/>
          <p:cNvSpPr>
            <a:spLocks noGrp="1"/>
          </p:cNvSpPr>
          <p:nvPr>
            <p:ph idx="1"/>
          </p:nvPr>
        </p:nvSpPr>
        <p:spPr>
          <a:xfrm>
            <a:off x="87075" y="1573345"/>
            <a:ext cx="9056925" cy="4855054"/>
          </a:xfrm>
        </p:spPr>
        <p:txBody>
          <a:bodyPr rtlCol="0">
            <a:normAutofit/>
          </a:bodyPr>
          <a:lstStyle/>
          <a:p>
            <a:pPr marL="742859" lvl="1" indent="-285715" defTabSz="914287">
              <a:lnSpc>
                <a:spcPct val="80000"/>
              </a:lnSpc>
              <a:buNone/>
              <a:defRPr/>
            </a:pPr>
            <a:endParaRPr lang="en-US" sz="2600" dirty="0">
              <a:effectLst>
                <a:outerShdw blurRad="38100" dist="38100" dir="2700000" algn="tl">
                  <a:srgbClr val="C0C0C0"/>
                </a:outerShdw>
              </a:effectLst>
              <a:ea typeface="ＭＳ Ｐゴシック" charset="-128"/>
            </a:endParaRPr>
          </a:p>
          <a:p>
            <a:pPr marL="742859" lvl="1" indent="-285715" defTabSz="914287">
              <a:lnSpc>
                <a:spcPct val="80000"/>
              </a:lnSpc>
              <a:buNone/>
              <a:defRPr/>
            </a:pPr>
            <a:endParaRPr lang="en-US" sz="2600" dirty="0">
              <a:effectLst>
                <a:outerShdw blurRad="38100" dist="38100" dir="2700000" algn="tl">
                  <a:srgbClr val="C0C0C0"/>
                </a:outerShdw>
              </a:effectLst>
              <a:ea typeface="ＭＳ Ｐゴシック" charset="-128"/>
            </a:endParaRP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TextBox 6"/>
          <p:cNvSpPr txBox="1">
            <a:spLocks noChangeArrowheads="1"/>
          </p:cNvSpPr>
          <p:nvPr/>
        </p:nvSpPr>
        <p:spPr bwMode="auto">
          <a:xfrm>
            <a:off x="6435742" y="1818832"/>
            <a:ext cx="1527163" cy="4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endParaRPr lang="en-US" altLang="en-US">
              <a:latin typeface="Arial" pitchFamily="34" charset="0"/>
              <a:ea typeface="MS PGothic" pitchFamily="34" charset="-128"/>
            </a:endParaRPr>
          </a:p>
        </p:txBody>
      </p:sp>
      <p:sp>
        <p:nvSpPr>
          <p:cNvPr id="22534" name="TextBox 7"/>
          <p:cNvSpPr txBox="1">
            <a:spLocks noChangeArrowheads="1"/>
          </p:cNvSpPr>
          <p:nvPr/>
        </p:nvSpPr>
        <p:spPr bwMode="auto">
          <a:xfrm>
            <a:off x="6435742" y="4420989"/>
            <a:ext cx="2708258" cy="287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1400" b="1" i="1">
                <a:latin typeface="Arial" pitchFamily="34" charset="0"/>
                <a:ea typeface="MS PGothic" pitchFamily="34" charset="-128"/>
              </a:rPr>
              <a:t>“What can I do to keep on task”</a:t>
            </a:r>
          </a:p>
          <a:p>
            <a:pPr eaLnBrk="1" hangingPunct="1"/>
            <a:endParaRPr lang="en-US" altLang="en-US" sz="1400" i="1">
              <a:latin typeface="Arial" pitchFamily="34" charset="0"/>
              <a:ea typeface="MS PGothic" pitchFamily="34" charset="-128"/>
            </a:endParaRPr>
          </a:p>
          <a:p>
            <a:pPr eaLnBrk="1" hangingPunct="1"/>
            <a:r>
              <a:rPr lang="en-US" altLang="en-US" sz="1400" i="1">
                <a:latin typeface="Arial" pitchFamily="34" charset="0"/>
                <a:ea typeface="MS PGothic" pitchFamily="34" charset="-128"/>
              </a:rPr>
              <a:t>“I don’t think I’m getting this- what should I do to ensure that I understand everything that I need to understand?”</a:t>
            </a:r>
          </a:p>
          <a:p>
            <a:pPr eaLnBrk="1" hangingPunct="1"/>
            <a:r>
              <a:rPr lang="en-US" altLang="en-US" sz="1400" i="1">
                <a:latin typeface="Arial" pitchFamily="34" charset="0"/>
                <a:ea typeface="MS PGothic" pitchFamily="34" charset="-128"/>
              </a:rPr>
              <a:t>“What should I do differently?</a:t>
            </a:r>
          </a:p>
          <a:p>
            <a:pPr eaLnBrk="1" hangingPunct="1"/>
            <a:r>
              <a:rPr lang="en-US" altLang="en-US" sz="1400" i="1">
                <a:latin typeface="Arial" pitchFamily="34" charset="0"/>
                <a:ea typeface="MS PGothic" pitchFamily="34" charset="-128"/>
              </a:rPr>
              <a:t>“How can I encourage myself to get this done?”</a:t>
            </a:r>
          </a:p>
          <a:p>
            <a:pPr eaLnBrk="1" hangingPunct="1"/>
            <a:endParaRPr lang="en-US" altLang="en-US" sz="1400" i="1">
              <a:latin typeface="Arial" pitchFamily="34" charset="0"/>
              <a:ea typeface="MS PGothic" pitchFamily="34" charset="-128"/>
            </a:endParaRPr>
          </a:p>
          <a:p>
            <a:pPr eaLnBrk="1" hangingPunct="1"/>
            <a:endParaRPr lang="en-US" altLang="en-US" sz="1400" i="1">
              <a:latin typeface="Arial" pitchFamily="34" charset="0"/>
              <a:ea typeface="MS PGothic" pitchFamily="34" charset="-128"/>
            </a:endParaRPr>
          </a:p>
          <a:p>
            <a:pPr eaLnBrk="1" hangingPunct="1"/>
            <a:endParaRPr lang="en-US" altLang="en-US" sz="1200">
              <a:latin typeface="Arial" pitchFamily="34" charset="0"/>
              <a:ea typeface="MS PGothic" pitchFamily="34" charset="-128"/>
            </a:endParaRPr>
          </a:p>
        </p:txBody>
      </p:sp>
      <p:sp>
        <p:nvSpPr>
          <p:cNvPr id="22535" name="TextBox 8"/>
          <p:cNvSpPr txBox="1">
            <a:spLocks noChangeArrowheads="1"/>
          </p:cNvSpPr>
          <p:nvPr/>
        </p:nvSpPr>
        <p:spPr bwMode="auto">
          <a:xfrm>
            <a:off x="6724875" y="1497468"/>
            <a:ext cx="2228229" cy="20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1400" b="1" i="1">
                <a:latin typeface="Arial" pitchFamily="34" charset="0"/>
                <a:ea typeface="MS PGothic" pitchFamily="34" charset="-128"/>
              </a:rPr>
              <a:t>“Is this taking more time than I thought?”</a:t>
            </a:r>
          </a:p>
          <a:p>
            <a:pPr eaLnBrk="1" hangingPunct="1"/>
            <a:r>
              <a:rPr lang="en-US" altLang="en-US" sz="1400" i="1">
                <a:latin typeface="Arial" pitchFamily="34" charset="0"/>
                <a:ea typeface="MS PGothic" pitchFamily="34" charset="-128"/>
              </a:rPr>
              <a:t>“Am I understanding everything I need to understand?”</a:t>
            </a:r>
          </a:p>
          <a:p>
            <a:pPr eaLnBrk="1" hangingPunct="1"/>
            <a:r>
              <a:rPr lang="en-US" altLang="en-US" sz="1400" i="1">
                <a:latin typeface="Arial" pitchFamily="34" charset="0"/>
                <a:ea typeface="MS PGothic" pitchFamily="34" charset="-128"/>
              </a:rPr>
              <a:t>“Am I accomplishing what I hoped to?</a:t>
            </a:r>
          </a:p>
          <a:p>
            <a:pPr eaLnBrk="1" hangingPunct="1"/>
            <a:r>
              <a:rPr lang="en-US" altLang="en-US" sz="1400" i="1">
                <a:latin typeface="Arial" pitchFamily="34" charset="0"/>
                <a:ea typeface="MS PGothic" pitchFamily="34" charset="-128"/>
              </a:rPr>
              <a:t>“Am I being distracted?”</a:t>
            </a:r>
          </a:p>
          <a:p>
            <a:pPr eaLnBrk="1" hangingPunct="1"/>
            <a:endParaRPr lang="en-US" altLang="en-US" sz="1400" i="1">
              <a:latin typeface="Arial" pitchFamily="34" charset="0"/>
              <a:ea typeface="MS PGothic" pitchFamily="34" charset="-128"/>
            </a:endParaRPr>
          </a:p>
        </p:txBody>
      </p:sp>
      <p:sp>
        <p:nvSpPr>
          <p:cNvPr id="22536" name="TextBox 12"/>
          <p:cNvSpPr txBox="1">
            <a:spLocks noChangeArrowheads="1"/>
          </p:cNvSpPr>
          <p:nvPr/>
        </p:nvSpPr>
        <p:spPr bwMode="auto">
          <a:xfrm>
            <a:off x="0" y="1573345"/>
            <a:ext cx="2489454" cy="20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b="1">
                <a:latin typeface="Arial" pitchFamily="34" charset="0"/>
                <a:ea typeface="MS PGothic" pitchFamily="34" charset="-128"/>
              </a:rPr>
              <a:t>“</a:t>
            </a:r>
            <a:r>
              <a:rPr lang="en-US" altLang="en-US" sz="1400" b="1" i="1">
                <a:latin typeface="Arial" pitchFamily="34" charset="0"/>
                <a:ea typeface="MS PGothic" pitchFamily="34" charset="-128"/>
              </a:rPr>
              <a:t>When will I start working on this?”</a:t>
            </a:r>
          </a:p>
          <a:p>
            <a:pPr eaLnBrk="1" hangingPunct="1"/>
            <a:r>
              <a:rPr lang="en-US" altLang="en-US" sz="1400" i="1">
                <a:latin typeface="Arial" pitchFamily="34" charset="0"/>
                <a:ea typeface="MS PGothic" pitchFamily="34" charset="-128"/>
              </a:rPr>
              <a:t>“Where will I work?”</a:t>
            </a:r>
          </a:p>
          <a:p>
            <a:pPr eaLnBrk="1" hangingPunct="1"/>
            <a:r>
              <a:rPr lang="en-US" altLang="en-US" sz="1400" i="1">
                <a:latin typeface="Arial" pitchFamily="34" charset="0"/>
                <a:ea typeface="MS PGothic" pitchFamily="34" charset="-128"/>
              </a:rPr>
              <a:t>“How will I work?”</a:t>
            </a:r>
          </a:p>
          <a:p>
            <a:pPr eaLnBrk="1" hangingPunct="1"/>
            <a:r>
              <a:rPr lang="en-US" altLang="en-US" sz="1400" i="1">
                <a:latin typeface="Arial" pitchFamily="34" charset="0"/>
                <a:ea typeface="MS PGothic" pitchFamily="34" charset="-128"/>
              </a:rPr>
              <a:t>“What do I need to know or do to get this done?”</a:t>
            </a:r>
          </a:p>
          <a:p>
            <a:pPr eaLnBrk="1" hangingPunct="1"/>
            <a:r>
              <a:rPr lang="en-US" altLang="en-US" sz="1400" i="1">
                <a:latin typeface="Arial" pitchFamily="34" charset="0"/>
                <a:ea typeface="MS PGothic" pitchFamily="34" charset="-128"/>
              </a:rPr>
              <a:t>“What do I want to learn?”</a:t>
            </a:r>
          </a:p>
          <a:p>
            <a:pPr eaLnBrk="1" hangingPunct="1"/>
            <a:r>
              <a:rPr lang="en-US" altLang="en-US" sz="1400" i="1">
                <a:latin typeface="Arial" pitchFamily="34" charset="0"/>
                <a:ea typeface="MS PGothic" pitchFamily="34" charset="-128"/>
              </a:rPr>
              <a:t>“How much time do I need”</a:t>
            </a:r>
          </a:p>
        </p:txBody>
      </p:sp>
      <p:sp>
        <p:nvSpPr>
          <p:cNvPr id="22537" name="TextBox 14"/>
          <p:cNvSpPr txBox="1">
            <a:spLocks noChangeArrowheads="1"/>
          </p:cNvSpPr>
          <p:nvPr/>
        </p:nvSpPr>
        <p:spPr bwMode="auto">
          <a:xfrm>
            <a:off x="0" y="4637463"/>
            <a:ext cx="2748447" cy="20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1400" b="1" i="1">
                <a:latin typeface="Arial" pitchFamily="34" charset="0"/>
                <a:ea typeface="MS PGothic" pitchFamily="34" charset="-128"/>
              </a:rPr>
              <a:t>Did I accomplish everything I had hoped to?”</a:t>
            </a:r>
          </a:p>
          <a:p>
            <a:pPr eaLnBrk="1" hangingPunct="1"/>
            <a:r>
              <a:rPr lang="en-US" altLang="en-US" sz="1400" i="1">
                <a:latin typeface="Arial" pitchFamily="34" charset="0"/>
                <a:ea typeface="MS PGothic" pitchFamily="34" charset="-128"/>
              </a:rPr>
              <a:t>“Did I do well – if so why?”</a:t>
            </a:r>
          </a:p>
          <a:p>
            <a:pPr eaLnBrk="1" hangingPunct="1"/>
            <a:r>
              <a:rPr lang="en-US" altLang="en-US" sz="1400" i="1">
                <a:latin typeface="Arial" pitchFamily="34" charset="0"/>
                <a:ea typeface="MS PGothic" pitchFamily="34" charset="-128"/>
              </a:rPr>
              <a:t>“Did I do poorly – if so why?”</a:t>
            </a:r>
          </a:p>
          <a:p>
            <a:pPr eaLnBrk="1" hangingPunct="1"/>
            <a:r>
              <a:rPr lang="en-US" altLang="en-US" sz="1400" i="1">
                <a:latin typeface="Arial" pitchFamily="34" charset="0"/>
                <a:ea typeface="MS PGothic" pitchFamily="34" charset="-128"/>
              </a:rPr>
              <a:t>What worked? What didn’t work?</a:t>
            </a:r>
          </a:p>
          <a:p>
            <a:pPr eaLnBrk="1" hangingPunct="1"/>
            <a:r>
              <a:rPr lang="en-US" altLang="en-US" sz="1400" i="1">
                <a:latin typeface="Arial" pitchFamily="34" charset="0"/>
                <a:ea typeface="MS PGothic" pitchFamily="34" charset="-128"/>
              </a:rPr>
              <a:t>“Did I plan enough time?”</a:t>
            </a:r>
          </a:p>
          <a:p>
            <a:pPr eaLnBrk="1" hangingPunct="1"/>
            <a:r>
              <a:rPr lang="en-US" altLang="en-US" sz="1400" i="1">
                <a:latin typeface="Arial" pitchFamily="34" charset="0"/>
                <a:ea typeface="MS PGothic" pitchFamily="34" charset="-128"/>
              </a:rPr>
              <a:t>“What should  I do differently next time?”</a:t>
            </a:r>
          </a:p>
        </p:txBody>
      </p:sp>
      <p:sp>
        <p:nvSpPr>
          <p:cNvPr id="22538" name="TextBox 2"/>
          <p:cNvSpPr txBox="1">
            <a:spLocks noChangeArrowheads="1"/>
          </p:cNvSpPr>
          <p:nvPr/>
        </p:nvSpPr>
        <p:spPr bwMode="auto">
          <a:xfrm>
            <a:off x="3714088" y="6428399"/>
            <a:ext cx="2574297" cy="4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a:latin typeface="Arial" pitchFamily="34" charset="0"/>
                <a:ea typeface="MS PGothic" pitchFamily="34" charset="-128"/>
              </a:rPr>
              <a:t>*</a:t>
            </a:r>
            <a:r>
              <a:rPr lang="en-US" altLang="en-US" sz="1600">
                <a:latin typeface="Arial" pitchFamily="34" charset="0"/>
                <a:ea typeface="MS PGothic" pitchFamily="34" charset="-128"/>
              </a:rPr>
              <a:t>Pintrich &amp; Zusho, 2007</a:t>
            </a:r>
          </a:p>
        </p:txBody>
      </p:sp>
    </p:spTree>
    <p:extLst>
      <p:ext uri="{BB962C8B-B14F-4D97-AF65-F5344CB8AC3E}">
        <p14:creationId xmlns:p14="http://schemas.microsoft.com/office/powerpoint/2010/main" val="368177333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txBox="1">
            <a:spLocks noChangeArrowheads="1"/>
          </p:cNvSpPr>
          <p:nvPr/>
        </p:nvSpPr>
        <p:spPr bwMode="auto">
          <a:xfrm>
            <a:off x="99356" y="17853"/>
            <a:ext cx="8839237" cy="121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defTabSz="912813" eaLnBrk="0" hangingPunct="0">
              <a:defRPr sz="2600">
                <a:solidFill>
                  <a:schemeClr val="tx1"/>
                </a:solidFill>
                <a:latin typeface="Calibri" pitchFamily="34" charset="0"/>
                <a:cs typeface="Arial" pitchFamily="34" charset="0"/>
              </a:defRPr>
            </a:lvl1pPr>
            <a:lvl2pPr marL="742950" indent="-285750" defTabSz="912813" eaLnBrk="0" hangingPunct="0">
              <a:defRPr sz="2600">
                <a:solidFill>
                  <a:schemeClr val="tx1"/>
                </a:solidFill>
                <a:latin typeface="Calibri" pitchFamily="34" charset="0"/>
                <a:cs typeface="Arial" pitchFamily="34" charset="0"/>
              </a:defRPr>
            </a:lvl2pPr>
            <a:lvl3pPr marL="1143000" indent="-228600" defTabSz="912813" eaLnBrk="0" hangingPunct="0">
              <a:defRPr sz="2600">
                <a:solidFill>
                  <a:schemeClr val="tx1"/>
                </a:solidFill>
                <a:latin typeface="Calibri" pitchFamily="34" charset="0"/>
                <a:cs typeface="Arial" pitchFamily="34" charset="0"/>
              </a:defRPr>
            </a:lvl3pPr>
            <a:lvl4pPr marL="1600200" indent="-228600" defTabSz="912813" eaLnBrk="0" hangingPunct="0">
              <a:defRPr sz="2600">
                <a:solidFill>
                  <a:schemeClr val="tx1"/>
                </a:solidFill>
                <a:latin typeface="Calibri" pitchFamily="34" charset="0"/>
                <a:cs typeface="Arial" pitchFamily="34" charset="0"/>
              </a:defRPr>
            </a:lvl4pPr>
            <a:lvl5pPr marL="2057400" indent="-228600" defTabSz="912813" eaLnBrk="0" hangingPunct="0">
              <a:defRPr sz="2600">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sz="2600">
                <a:solidFill>
                  <a:schemeClr val="tx1"/>
                </a:solidFill>
                <a:latin typeface="Calibri" pitchFamily="34" charset="0"/>
                <a:cs typeface="Arial" pitchFamily="34" charset="0"/>
              </a:defRPr>
            </a:lvl9pPr>
          </a:lstStyle>
          <a:p>
            <a:pPr algn="ctr" eaLnBrk="1" hangingPunct="1"/>
            <a:r>
              <a:rPr lang="en-US" altLang="en-US" sz="3100" i="1"/>
              <a:t>The Development of Good Self-Regulation Involves</a:t>
            </a:r>
            <a:endParaRPr lang="en-US" altLang="en-US" sz="3100"/>
          </a:p>
        </p:txBody>
      </p:sp>
      <p:grpSp>
        <p:nvGrpSpPr>
          <p:cNvPr id="23555" name="Group 2"/>
          <p:cNvGrpSpPr>
            <a:grpSpLocks/>
          </p:cNvGrpSpPr>
          <p:nvPr/>
        </p:nvGrpSpPr>
        <p:grpSpPr bwMode="auto">
          <a:xfrm>
            <a:off x="223270" y="926154"/>
            <a:ext cx="3873725" cy="2710394"/>
            <a:chOff x="0" y="0"/>
            <a:chExt cx="2440" cy="1707"/>
          </a:xfrm>
        </p:grpSpPr>
        <p:sp>
          <p:nvSpPr>
            <p:cNvPr id="4" name="AutoShape 3"/>
            <p:cNvSpPr>
              <a:spLocks/>
            </p:cNvSpPr>
            <p:nvPr/>
          </p:nvSpPr>
          <p:spPr bwMode="auto">
            <a:xfrm>
              <a:off x="0" y="0"/>
              <a:ext cx="2440" cy="800"/>
            </a:xfrm>
            <a:prstGeom prst="roundRect">
              <a:avLst>
                <a:gd name="adj" fmla="val 15000"/>
              </a:avLst>
            </a:prstGeom>
            <a:solidFill>
              <a:schemeClr val="accent1"/>
            </a:solidFill>
            <a:ln w="25400">
              <a:solidFill>
                <a:schemeClr val="tx1"/>
              </a:solidFill>
              <a:prstDash val="solid"/>
              <a:round/>
              <a:headEnd type="none" w="med" len="med"/>
              <a:tailEnd type="none" w="med" len="med"/>
            </a:ln>
          </p:spPr>
          <p:txBody>
            <a:bodyPr lIns="0" tIns="0" rIns="0" bIns="0" anchor="ctr"/>
            <a:lstStyle/>
            <a:p>
              <a:pPr algn="ctr" defTabSz="914174">
                <a:defRPr/>
              </a:pPr>
              <a:r>
                <a:rPr lang="en-US" sz="4000" dirty="0">
                  <a:solidFill>
                    <a:srgbClr val="FFFFFF"/>
                  </a:solidFill>
                  <a:effectLst>
                    <a:outerShdw blurRad="38100" dist="38100" dir="2700000" algn="tl">
                      <a:srgbClr val="000000"/>
                    </a:outerShdw>
                  </a:effectLst>
                  <a:latin typeface="Gill Sans" charset="0"/>
                  <a:ea typeface="Gill Sans" charset="0"/>
                  <a:cs typeface="Gill Sans" charset="0"/>
                  <a:sym typeface="Gill Sans" charset="0"/>
                </a:rPr>
                <a:t>Self-observation</a:t>
              </a:r>
            </a:p>
          </p:txBody>
        </p:sp>
        <p:sp>
          <p:nvSpPr>
            <p:cNvPr id="23563" name="Rectangle 4"/>
            <p:cNvSpPr>
              <a:spLocks/>
            </p:cNvSpPr>
            <p:nvPr/>
          </p:nvSpPr>
          <p:spPr bwMode="auto">
            <a:xfrm>
              <a:off x="197" y="1009"/>
              <a:ext cx="2069"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2400"/>
                <a:t>Systematically monitoring </a:t>
              </a:r>
            </a:p>
            <a:p>
              <a:pPr eaLnBrk="1" hangingPunct="1"/>
              <a:r>
                <a:rPr lang="en-US" altLang="en-US" sz="2400"/>
                <a:t>and keeping track of one’s</a:t>
              </a:r>
            </a:p>
            <a:p>
              <a:pPr eaLnBrk="1" hangingPunct="1"/>
              <a:r>
                <a:rPr lang="en-US" altLang="en-US" sz="2400"/>
                <a:t>performance</a:t>
              </a:r>
            </a:p>
          </p:txBody>
        </p:sp>
      </p:grpSp>
      <p:grpSp>
        <p:nvGrpSpPr>
          <p:cNvPr id="3" name="Group 5"/>
          <p:cNvGrpSpPr>
            <a:grpSpLocks/>
          </p:cNvGrpSpPr>
          <p:nvPr/>
        </p:nvGrpSpPr>
        <p:grpSpPr bwMode="auto">
          <a:xfrm>
            <a:off x="5059286" y="923922"/>
            <a:ext cx="3873725" cy="2705931"/>
            <a:chOff x="0" y="0"/>
            <a:chExt cx="2440" cy="1704"/>
          </a:xfrm>
        </p:grpSpPr>
        <p:sp>
          <p:nvSpPr>
            <p:cNvPr id="7" name="AutoShape 6"/>
            <p:cNvSpPr>
              <a:spLocks/>
            </p:cNvSpPr>
            <p:nvPr/>
          </p:nvSpPr>
          <p:spPr bwMode="auto">
            <a:xfrm>
              <a:off x="0" y="0"/>
              <a:ext cx="2440" cy="800"/>
            </a:xfrm>
            <a:prstGeom prst="roundRect">
              <a:avLst>
                <a:gd name="adj" fmla="val 15000"/>
              </a:avLst>
            </a:prstGeom>
            <a:solidFill>
              <a:schemeClr val="accent1"/>
            </a:solidFill>
            <a:ln w="25400">
              <a:solidFill>
                <a:schemeClr val="tx1"/>
              </a:solidFill>
              <a:prstDash val="solid"/>
              <a:round/>
              <a:headEnd type="none" w="med" len="med"/>
              <a:tailEnd type="none" w="med" len="med"/>
            </a:ln>
          </p:spPr>
          <p:txBody>
            <a:bodyPr lIns="0" tIns="0" rIns="0" bIns="0" anchor="ctr"/>
            <a:lstStyle/>
            <a:p>
              <a:pPr algn="ctr" defTabSz="914174">
                <a:defRPr/>
              </a:pPr>
              <a:r>
                <a:rPr lang="en-US" sz="4000" dirty="0">
                  <a:solidFill>
                    <a:srgbClr val="FFFFFF"/>
                  </a:solidFill>
                  <a:effectLst>
                    <a:outerShdw blurRad="38100" dist="38100" dir="2700000" algn="tl">
                      <a:srgbClr val="000000"/>
                    </a:outerShdw>
                  </a:effectLst>
                  <a:latin typeface="Gill Sans" charset="0"/>
                  <a:ea typeface="Gill Sans" charset="0"/>
                  <a:cs typeface="Gill Sans" charset="0"/>
                  <a:sym typeface="Gill Sans" charset="0"/>
                </a:rPr>
                <a:t>Self-judgment</a:t>
              </a:r>
            </a:p>
          </p:txBody>
        </p:sp>
        <p:sp>
          <p:nvSpPr>
            <p:cNvPr id="23561" name="Rectangle 7"/>
            <p:cNvSpPr>
              <a:spLocks/>
            </p:cNvSpPr>
            <p:nvPr/>
          </p:nvSpPr>
          <p:spPr bwMode="auto">
            <a:xfrm>
              <a:off x="38" y="1009"/>
              <a:ext cx="2364"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2400"/>
                <a:t>Systematically comparing and</a:t>
              </a:r>
            </a:p>
            <a:p>
              <a:pPr eaLnBrk="1" hangingPunct="1"/>
              <a:r>
                <a:rPr lang="en-US" altLang="en-US" sz="2400"/>
                <a:t>evaluating one’s performance </a:t>
              </a:r>
            </a:p>
            <a:p>
              <a:pPr eaLnBrk="1" hangingPunct="1"/>
              <a:r>
                <a:rPr lang="en-US" altLang="en-US" sz="2400"/>
                <a:t>against a standard or goal</a:t>
              </a:r>
            </a:p>
          </p:txBody>
        </p:sp>
      </p:grpSp>
      <p:grpSp>
        <p:nvGrpSpPr>
          <p:cNvPr id="5" name="Group 8"/>
          <p:cNvGrpSpPr>
            <a:grpSpLocks/>
          </p:cNvGrpSpPr>
          <p:nvPr/>
        </p:nvGrpSpPr>
        <p:grpSpPr bwMode="auto">
          <a:xfrm>
            <a:off x="1892209" y="4287087"/>
            <a:ext cx="4919742" cy="1923721"/>
            <a:chOff x="0" y="0"/>
            <a:chExt cx="2654" cy="1724"/>
          </a:xfrm>
        </p:grpSpPr>
        <p:sp>
          <p:nvSpPr>
            <p:cNvPr id="10" name="AutoShape 9"/>
            <p:cNvSpPr>
              <a:spLocks/>
            </p:cNvSpPr>
            <p:nvPr/>
          </p:nvSpPr>
          <p:spPr bwMode="auto">
            <a:xfrm>
              <a:off x="0" y="0"/>
              <a:ext cx="2440" cy="800"/>
            </a:xfrm>
            <a:prstGeom prst="roundRect">
              <a:avLst>
                <a:gd name="adj" fmla="val 15000"/>
              </a:avLst>
            </a:prstGeom>
            <a:solidFill>
              <a:schemeClr val="accent1"/>
            </a:solidFill>
            <a:ln w="25400">
              <a:solidFill>
                <a:schemeClr val="tx1"/>
              </a:solidFill>
              <a:prstDash val="solid"/>
              <a:round/>
              <a:headEnd type="none" w="med" len="med"/>
              <a:tailEnd type="none" w="med" len="med"/>
            </a:ln>
          </p:spPr>
          <p:txBody>
            <a:bodyPr lIns="0" tIns="0" rIns="0" bIns="0" anchor="ctr"/>
            <a:lstStyle/>
            <a:p>
              <a:pPr algn="ctr" defTabSz="914174">
                <a:defRPr/>
              </a:pPr>
              <a:r>
                <a:rPr lang="en-US" sz="4000" dirty="0">
                  <a:solidFill>
                    <a:srgbClr val="FFFFFF"/>
                  </a:solidFill>
                  <a:effectLst>
                    <a:outerShdw blurRad="38100" dist="38100" dir="2700000" algn="tl">
                      <a:srgbClr val="000000"/>
                    </a:outerShdw>
                  </a:effectLst>
                  <a:latin typeface="Gill Sans" charset="0"/>
                  <a:ea typeface="Gill Sans" charset="0"/>
                  <a:cs typeface="Gill Sans" charset="0"/>
                  <a:sym typeface="Gill Sans" charset="0"/>
                </a:rPr>
                <a:t>Self-evaluation</a:t>
              </a:r>
            </a:p>
          </p:txBody>
        </p:sp>
        <p:sp>
          <p:nvSpPr>
            <p:cNvPr id="23559" name="Rectangle 10"/>
            <p:cNvSpPr>
              <a:spLocks/>
            </p:cNvSpPr>
            <p:nvPr/>
          </p:nvSpPr>
          <p:spPr bwMode="auto">
            <a:xfrm>
              <a:off x="150" y="988"/>
              <a:ext cx="2504"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298575" eaLnBrk="0" fontAlgn="base" hangingPunct="0">
                <a:spcBef>
                  <a:spcPct val="0"/>
                </a:spcBef>
                <a:spcAft>
                  <a:spcPct val="0"/>
                </a:spcAft>
                <a:defRPr sz="2600">
                  <a:solidFill>
                    <a:schemeClr val="tx1"/>
                  </a:solidFill>
                  <a:latin typeface="Calibri" pitchFamily="34" charset="0"/>
                  <a:cs typeface="Arial" pitchFamily="34" charset="0"/>
                </a:defRPr>
              </a:lvl9pPr>
            </a:lstStyle>
            <a:p>
              <a:pPr eaLnBrk="1" hangingPunct="1"/>
              <a:r>
                <a:rPr lang="en-US" altLang="en-US" sz="2400"/>
                <a:t>Systematically reflecting on</a:t>
              </a:r>
            </a:p>
            <a:p>
              <a:pPr eaLnBrk="1" hangingPunct="1"/>
              <a:r>
                <a:rPr lang="en-US" altLang="en-US" sz="2400"/>
                <a:t>and improving upon one’s</a:t>
              </a:r>
            </a:p>
            <a:p>
              <a:pPr eaLnBrk="1" hangingPunct="1"/>
              <a:r>
                <a:rPr lang="en-US" altLang="en-US" sz="2400"/>
                <a:t>performance</a:t>
              </a:r>
            </a:p>
          </p:txBody>
        </p:sp>
      </p:grpSp>
    </p:spTree>
    <p:extLst>
      <p:ext uri="{BB962C8B-B14F-4D97-AF65-F5344CB8AC3E}">
        <p14:creationId xmlns:p14="http://schemas.microsoft.com/office/powerpoint/2010/main" val="2458461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
        <p:nvSpPr>
          <p:cNvPr id="4" name="Oval 3"/>
          <p:cNvSpPr/>
          <p:nvPr/>
        </p:nvSpPr>
        <p:spPr>
          <a:xfrm>
            <a:off x="324556" y="3810000"/>
            <a:ext cx="6172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922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382588"/>
            <a:ext cx="7353300" cy="912812"/>
          </a:xfrm>
        </p:spPr>
        <p:txBody>
          <a:bodyPr/>
          <a:lstStyle/>
          <a:p>
            <a:r>
              <a:rPr lang="en-US" altLang="en-US" smtClean="0"/>
              <a:t>Improve your memory!</a:t>
            </a:r>
          </a:p>
        </p:txBody>
      </p:sp>
      <p:graphicFrame>
        <p:nvGraphicFramePr>
          <p:cNvPr id="9" name="Content Placeholder 8"/>
          <p:cNvGraphicFramePr>
            <a:graphicFrameLocks noGrp="1"/>
          </p:cNvGraphicFramePr>
          <p:nvPr>
            <p:ph idx="1"/>
          </p:nvPr>
        </p:nvGraphicFramePr>
        <p:xfrm>
          <a:off x="152400" y="1676400"/>
          <a:ext cx="89154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73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57200" y="2209800"/>
            <a:ext cx="7353300" cy="2514600"/>
          </a:xfrm>
        </p:spPr>
        <p:txBody>
          <a:bodyPr/>
          <a:lstStyle/>
          <a:p>
            <a:pPr marL="889000" eaLnBrk="1" hangingPunct="1"/>
            <a:r>
              <a:rPr lang="en-US" altLang="en-US" b="1" smtClean="0"/>
              <a:t>You will be shown some words. Try to remember the letters in order.</a:t>
            </a:r>
          </a:p>
        </p:txBody>
      </p:sp>
    </p:spTree>
    <p:extLst>
      <p:ext uri="{BB962C8B-B14F-4D97-AF65-F5344CB8AC3E}">
        <p14:creationId xmlns:p14="http://schemas.microsoft.com/office/powerpoint/2010/main" val="1470144561"/>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914400" y="1524000"/>
            <a:ext cx="7353300" cy="3479800"/>
          </a:xfrm>
        </p:spPr>
        <p:txBody>
          <a:bodyPr/>
          <a:lstStyle/>
          <a:p>
            <a:r>
              <a:rPr lang="en-US" altLang="en-US" smtClean="0"/>
              <a:t>CI  AFB   IKG  BDN   ABB  C UKC  NNU SA</a:t>
            </a:r>
            <a:br>
              <a:rPr lang="en-US" altLang="en-US" smtClean="0"/>
            </a:br>
            <a:endParaRPr lang="en-US" altLang="en-US" smtClean="0"/>
          </a:p>
        </p:txBody>
      </p:sp>
    </p:spTree>
    <p:extLst>
      <p:ext uri="{BB962C8B-B14F-4D97-AF65-F5344CB8AC3E}">
        <p14:creationId xmlns:p14="http://schemas.microsoft.com/office/powerpoint/2010/main" val="61871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smtClean="0"/>
              <a:t>Ready?</a:t>
            </a:r>
            <a:br>
              <a:rPr lang="en-US" altLang="en-US" smtClean="0"/>
            </a:br>
            <a:endParaRPr lang="en-US" altLang="en-US" smtClean="0"/>
          </a:p>
        </p:txBody>
      </p:sp>
      <p:sp>
        <p:nvSpPr>
          <p:cNvPr id="8195" name="Content Placeholder 2"/>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422029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Where does your time go?</a:t>
            </a:r>
          </a:p>
        </p:txBody>
      </p:sp>
      <p:sp>
        <p:nvSpPr>
          <p:cNvPr id="6147" name="Content Placeholder 2"/>
          <p:cNvSpPr>
            <a:spLocks noGrp="1"/>
          </p:cNvSpPr>
          <p:nvPr>
            <p:ph idx="1"/>
          </p:nvPr>
        </p:nvSpPr>
        <p:spPr>
          <a:xfrm>
            <a:off x="457200" y="1524000"/>
            <a:ext cx="8229600" cy="4602163"/>
          </a:xfrm>
        </p:spPr>
        <p:txBody>
          <a:bodyPr/>
          <a:lstStyle/>
          <a:p>
            <a:pPr eaLnBrk="1" hangingPunct="1"/>
            <a:r>
              <a:rPr lang="en-US" dirty="0" smtClean="0"/>
              <a:t>In order to seek improvements, you first need to observe your current habits.</a:t>
            </a:r>
          </a:p>
          <a:p>
            <a:pPr eaLnBrk="1" hangingPunct="1">
              <a:buFont typeface="Arial" pitchFamily="34" charset="0"/>
              <a:buNone/>
            </a:pPr>
            <a:endParaRPr lang="en-US" dirty="0" smtClean="0"/>
          </a:p>
          <a:p>
            <a:pPr eaLnBrk="1" hangingPunct="1"/>
            <a:r>
              <a:rPr lang="en-US" dirty="0"/>
              <a:t>W</a:t>
            </a:r>
            <a:r>
              <a:rPr lang="en-US" dirty="0" smtClean="0"/>
              <a:t>rite down how many hours a week you spend on the following activities.</a:t>
            </a:r>
          </a:p>
        </p:txBody>
      </p:sp>
    </p:spTree>
    <p:extLst>
      <p:ext uri="{BB962C8B-B14F-4D97-AF65-F5344CB8AC3E}">
        <p14:creationId xmlns:p14="http://schemas.microsoft.com/office/powerpoint/2010/main" val="952982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p:txBody>
          <a:bodyPr/>
          <a:lstStyle/>
          <a:p>
            <a:pPr marL="404813" indent="-282575" eaLnBrk="1" hangingPunct="1">
              <a:buClr>
                <a:srgbClr val="3891A7"/>
              </a:buClr>
              <a:buSzPct val="80000"/>
              <a:buFont typeface="Wingdings 2" pitchFamily="18" charset="2"/>
              <a:buChar char=""/>
            </a:pPr>
            <a:r>
              <a:rPr lang="en-US" altLang="en-US" smtClean="0"/>
              <a:t>Let’s try again to remember the letters in order.</a:t>
            </a:r>
          </a:p>
        </p:txBody>
      </p:sp>
    </p:spTree>
    <p:extLst>
      <p:ext uri="{BB962C8B-B14F-4D97-AF65-F5344CB8AC3E}">
        <p14:creationId xmlns:p14="http://schemas.microsoft.com/office/powerpoint/2010/main" val="2500172720"/>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2133600"/>
            <a:ext cx="8229600" cy="1143000"/>
          </a:xfrm>
        </p:spPr>
        <p:txBody>
          <a:bodyPr>
            <a:normAutofit fontScale="90000"/>
          </a:bodyPr>
          <a:lstStyle/>
          <a:p>
            <a:r>
              <a:rPr lang="en-US" altLang="en-US" dirty="0" smtClean="0"/>
              <a:t>CIA   FBI  KGB  DNA  BBC  UK   CNN  USA  </a:t>
            </a:r>
            <a:br>
              <a:rPr lang="en-US" altLang="en-US" dirty="0" smtClean="0"/>
            </a:br>
            <a:endParaRPr lang="en-US" altLang="en-US" dirty="0" smtClean="0"/>
          </a:p>
        </p:txBody>
      </p:sp>
      <p:sp>
        <p:nvSpPr>
          <p:cNvPr id="11267" name="Content Placeholder 4"/>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24888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smtClean="0"/>
              <a:t>READY?</a:t>
            </a:r>
          </a:p>
        </p:txBody>
      </p:sp>
      <p:sp>
        <p:nvSpPr>
          <p:cNvPr id="12291" name="Content Placeholder 4"/>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318958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85800" y="1219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0" eaLnBrk="0" hangingPunct="0">
              <a:defRPr sz="1200">
                <a:solidFill>
                  <a:srgbClr val="000000"/>
                </a:solidFill>
                <a:latin typeface="Gill Sans"/>
                <a:ea typeface="ヒラギノ角ゴ ProN W3" pitchFamily="-110" charset="-128"/>
                <a:sym typeface="Gill Sans"/>
              </a:defRPr>
            </a:lvl1pPr>
            <a:lvl2pPr marL="742950" indent="-285750" eaLnBrk="0" hangingPunct="0">
              <a:defRPr sz="1200">
                <a:solidFill>
                  <a:srgbClr val="000000"/>
                </a:solidFill>
                <a:latin typeface="Gill Sans"/>
                <a:ea typeface="ヒラギノ角ゴ ProN W3" pitchFamily="-110" charset="-128"/>
                <a:sym typeface="Gill Sans"/>
              </a:defRPr>
            </a:lvl2pPr>
            <a:lvl3pPr marL="1143000" indent="-228600" eaLnBrk="0" hangingPunct="0">
              <a:defRPr sz="1200">
                <a:solidFill>
                  <a:srgbClr val="000000"/>
                </a:solidFill>
                <a:latin typeface="Gill Sans"/>
                <a:ea typeface="ヒラギノ角ゴ ProN W3" pitchFamily="-110" charset="-128"/>
                <a:sym typeface="Gill Sans"/>
              </a:defRPr>
            </a:lvl3pPr>
            <a:lvl4pPr marL="1600200" indent="-228600" eaLnBrk="0" hangingPunct="0">
              <a:defRPr sz="1200">
                <a:solidFill>
                  <a:srgbClr val="000000"/>
                </a:solidFill>
                <a:latin typeface="Gill Sans"/>
                <a:ea typeface="ヒラギノ角ゴ ProN W3" pitchFamily="-110" charset="-128"/>
                <a:sym typeface="Gill Sans"/>
              </a:defRPr>
            </a:lvl4pPr>
            <a:lvl5pPr marL="2057400" indent="-228600" eaLnBrk="0" hangingPunct="0">
              <a:defRPr sz="1200">
                <a:solidFill>
                  <a:srgbClr val="000000"/>
                </a:solidFill>
                <a:latin typeface="Gill Sans"/>
                <a:ea typeface="ヒラギノ角ゴ ProN W3" pitchFamily="-110" charset="-128"/>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eaLnBrk="1" hangingPunct="1"/>
            <a:r>
              <a:rPr lang="en-US" altLang="en-US" sz="6000" b="1"/>
              <a:t>Was the second memory task easier than the first? </a:t>
            </a:r>
          </a:p>
          <a:p>
            <a:pPr eaLnBrk="1" hangingPunct="1"/>
            <a:endParaRPr lang="en-US" altLang="en-US" sz="6000" b="1"/>
          </a:p>
          <a:p>
            <a:pPr eaLnBrk="1" hangingPunct="1"/>
            <a:r>
              <a:rPr lang="en-US" altLang="en-US" sz="6000" b="1"/>
              <a:t>Why?</a:t>
            </a:r>
          </a:p>
        </p:txBody>
      </p:sp>
    </p:spTree>
    <p:extLst>
      <p:ext uri="{BB962C8B-B14F-4D97-AF65-F5344CB8AC3E}">
        <p14:creationId xmlns:p14="http://schemas.microsoft.com/office/powerpoint/2010/main" val="405349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66675" y="2667000"/>
            <a:ext cx="8686800" cy="3886200"/>
          </a:xfrm>
        </p:spPr>
        <p:txBody>
          <a:bodyPr/>
          <a:lstStyle/>
          <a:p>
            <a:pPr marL="774700" indent="-457200" eaLnBrk="1" hangingPunct="1">
              <a:buFont typeface="Gill Sans" pitchFamily="-110" charset="0"/>
              <a:buChar char="•"/>
              <a:defRPr/>
            </a:pPr>
            <a:endParaRPr lang="en-US" dirty="0" smtClean="0">
              <a:sym typeface="Gill Sans" pitchFamily="-110" charset="0"/>
            </a:endParaRPr>
          </a:p>
          <a:p>
            <a:pPr marL="774700" indent="-457200" eaLnBrk="1" hangingPunct="1">
              <a:buFont typeface="Gill Sans" pitchFamily="-110" charset="0"/>
              <a:buChar char="•"/>
              <a:defRPr/>
            </a:pPr>
            <a:r>
              <a:rPr lang="en-US" dirty="0" smtClean="0">
                <a:sym typeface="Gill Sans" pitchFamily="-110" charset="0"/>
              </a:rPr>
              <a:t>Increases working memory capacity  </a:t>
            </a:r>
          </a:p>
          <a:p>
            <a:pPr marL="317500" indent="0" eaLnBrk="1" hangingPunct="1">
              <a:buFont typeface="Gill Sans" pitchFamily="-110" charset="0"/>
              <a:buNone/>
              <a:defRPr/>
            </a:pPr>
            <a:r>
              <a:rPr lang="en-US" dirty="0">
                <a:sym typeface="Gill Sans" pitchFamily="-110" charset="0"/>
              </a:rPr>
              <a:t> </a:t>
            </a:r>
            <a:r>
              <a:rPr lang="en-US" dirty="0" smtClean="0">
                <a:sym typeface="Gill Sans" pitchFamily="-110" charset="0"/>
              </a:rPr>
              <a:t>   by reducing memory load. </a:t>
            </a:r>
          </a:p>
          <a:p>
            <a:pPr marL="774700" indent="-457200" eaLnBrk="1" hangingPunct="1">
              <a:buFont typeface="Gill Sans" pitchFamily="-110" charset="0"/>
              <a:buChar char="•"/>
              <a:defRPr/>
            </a:pPr>
            <a:r>
              <a:rPr lang="en-US" dirty="0" smtClean="0">
                <a:sym typeface="Gill Sans" pitchFamily="-110" charset="0"/>
              </a:rPr>
              <a:t>Improvement in speed as well as </a:t>
            </a:r>
          </a:p>
          <a:p>
            <a:pPr marL="317500" indent="0" eaLnBrk="1" hangingPunct="1">
              <a:buFont typeface="Gill Sans" pitchFamily="-110" charset="0"/>
              <a:buNone/>
              <a:defRPr/>
            </a:pPr>
            <a:r>
              <a:rPr lang="en-US" dirty="0">
                <a:sym typeface="Gill Sans" pitchFamily="-110" charset="0"/>
              </a:rPr>
              <a:t> </a:t>
            </a:r>
            <a:r>
              <a:rPr lang="en-US" dirty="0" smtClean="0">
                <a:sym typeface="Gill Sans" pitchFamily="-110" charset="0"/>
              </a:rPr>
              <a:t>   accuracy on performance.</a:t>
            </a:r>
          </a:p>
        </p:txBody>
      </p:sp>
      <p:sp>
        <p:nvSpPr>
          <p:cNvPr id="14339" name="Rectangle 4"/>
          <p:cNvSpPr>
            <a:spLocks/>
          </p:cNvSpPr>
          <p:nvPr/>
        </p:nvSpPr>
        <p:spPr bwMode="auto">
          <a:xfrm>
            <a:off x="28575" y="1066800"/>
            <a:ext cx="8977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200">
                <a:solidFill>
                  <a:srgbClr val="000000"/>
                </a:solidFill>
                <a:latin typeface="Gill Sans"/>
                <a:ea typeface="ヒラギノ角ゴ ProN W3" pitchFamily="-110" charset="-128"/>
                <a:sym typeface="Gill Sans"/>
              </a:defRPr>
            </a:lvl1pPr>
            <a:lvl2pPr marL="742950" indent="-285750" eaLnBrk="0" hangingPunct="0">
              <a:defRPr sz="1200">
                <a:solidFill>
                  <a:srgbClr val="000000"/>
                </a:solidFill>
                <a:latin typeface="Gill Sans"/>
                <a:ea typeface="ヒラギノ角ゴ ProN W3" pitchFamily="-110" charset="-128"/>
                <a:sym typeface="Gill Sans"/>
              </a:defRPr>
            </a:lvl2pPr>
            <a:lvl3pPr marL="1143000" indent="-228600" eaLnBrk="0" hangingPunct="0">
              <a:defRPr sz="1200">
                <a:solidFill>
                  <a:srgbClr val="000000"/>
                </a:solidFill>
                <a:latin typeface="Gill Sans"/>
                <a:ea typeface="ヒラギノ角ゴ ProN W3" pitchFamily="-110" charset="-128"/>
                <a:sym typeface="Gill Sans"/>
              </a:defRPr>
            </a:lvl3pPr>
            <a:lvl4pPr marL="1600200" indent="-228600" eaLnBrk="0" hangingPunct="0">
              <a:defRPr sz="1200">
                <a:solidFill>
                  <a:srgbClr val="000000"/>
                </a:solidFill>
                <a:latin typeface="Gill Sans"/>
                <a:ea typeface="ヒラギノ角ゴ ProN W3" pitchFamily="-110" charset="-128"/>
                <a:sym typeface="Gill Sans"/>
              </a:defRPr>
            </a:lvl4pPr>
            <a:lvl5pPr marL="2057400" indent="-228600" eaLnBrk="0" hangingPunct="0">
              <a:defRPr sz="1200">
                <a:solidFill>
                  <a:srgbClr val="000000"/>
                </a:solidFill>
                <a:latin typeface="Gill Sans"/>
                <a:ea typeface="ヒラギノ角ゴ ProN W3" pitchFamily="-110" charset="-128"/>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algn="ctr" eaLnBrk="1" hangingPunct="1"/>
            <a:r>
              <a:rPr lang="en-US" altLang="en-US" sz="3600"/>
              <a:t>CI  AFB   IKG  BDN   ABB  C UKC  NNU SA</a:t>
            </a:r>
            <a:endParaRPr lang="en-US" altLang="en-US" sz="3600">
              <a:solidFill>
                <a:schemeClr val="tx1"/>
              </a:solidFill>
            </a:endParaRPr>
          </a:p>
        </p:txBody>
      </p:sp>
      <p:sp>
        <p:nvSpPr>
          <p:cNvPr id="14340" name="Rectangle 5"/>
          <p:cNvSpPr>
            <a:spLocks noGrp="1" noChangeArrowheads="1"/>
          </p:cNvSpPr>
          <p:nvPr>
            <p:ph type="title"/>
          </p:nvPr>
        </p:nvSpPr>
        <p:spPr>
          <a:xfrm>
            <a:off x="914400" y="0"/>
            <a:ext cx="7499350" cy="914400"/>
          </a:xfrm>
        </p:spPr>
        <p:txBody>
          <a:bodyPr/>
          <a:lstStyle/>
          <a:p>
            <a:pPr eaLnBrk="1" hangingPunct="1"/>
            <a:r>
              <a:rPr lang="en-US" altLang="en-US" smtClean="0"/>
              <a:t>Power of Chunking</a:t>
            </a:r>
          </a:p>
        </p:txBody>
      </p:sp>
      <p:sp>
        <p:nvSpPr>
          <p:cNvPr id="14341" name="Rectangle 1"/>
          <p:cNvSpPr>
            <a:spLocks noChangeArrowheads="1"/>
          </p:cNvSpPr>
          <p:nvPr/>
        </p:nvSpPr>
        <p:spPr bwMode="auto">
          <a:xfrm>
            <a:off x="533400" y="1620838"/>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Gill Sans"/>
                <a:ea typeface="ヒラギノ角ゴ ProN W3" pitchFamily="-110" charset="-128"/>
                <a:sym typeface="Gill Sans"/>
              </a:defRPr>
            </a:lvl1pPr>
            <a:lvl2pPr marL="742950" indent="-285750" eaLnBrk="0" hangingPunct="0">
              <a:defRPr sz="1200">
                <a:solidFill>
                  <a:srgbClr val="000000"/>
                </a:solidFill>
                <a:latin typeface="Gill Sans"/>
                <a:ea typeface="ヒラギノ角ゴ ProN W3" pitchFamily="-110" charset="-128"/>
                <a:sym typeface="Gill Sans"/>
              </a:defRPr>
            </a:lvl2pPr>
            <a:lvl3pPr marL="1143000" indent="-228600" eaLnBrk="0" hangingPunct="0">
              <a:defRPr sz="1200">
                <a:solidFill>
                  <a:srgbClr val="000000"/>
                </a:solidFill>
                <a:latin typeface="Gill Sans"/>
                <a:ea typeface="ヒラギノ角ゴ ProN W3" pitchFamily="-110" charset="-128"/>
                <a:sym typeface="Gill Sans"/>
              </a:defRPr>
            </a:lvl3pPr>
            <a:lvl4pPr marL="1600200" indent="-228600" eaLnBrk="0" hangingPunct="0">
              <a:defRPr sz="1200">
                <a:solidFill>
                  <a:srgbClr val="000000"/>
                </a:solidFill>
                <a:latin typeface="Gill Sans"/>
                <a:ea typeface="ヒラギノ角ゴ ProN W3" pitchFamily="-110" charset="-128"/>
                <a:sym typeface="Gill Sans"/>
              </a:defRPr>
            </a:lvl4pPr>
            <a:lvl5pPr marL="2057400" indent="-228600" eaLnBrk="0" hangingPunct="0">
              <a:defRPr sz="1200">
                <a:solidFill>
                  <a:srgbClr val="000000"/>
                </a:solidFill>
                <a:latin typeface="Gill Sans"/>
                <a:ea typeface="ヒラギノ角ゴ ProN W3" pitchFamily="-110" charset="-128"/>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eaLnBrk="1" hangingPunct="1"/>
            <a:r>
              <a:rPr lang="en-US" altLang="en-US" sz="3200" b="1"/>
              <a:t>CIA   FBI  KGB  DNA  BBC  UK   CNN  USA </a:t>
            </a:r>
          </a:p>
        </p:txBody>
      </p:sp>
      <p:pic>
        <p:nvPicPr>
          <p:cNvPr id="14342" name="Picture 6" descr="http://huffinesinstitute.org/Portals/37/memory-2011%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2895600"/>
            <a:ext cx="220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70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4"/>
          <p:cNvSpPr>
            <a:spLocks noGrp="1"/>
          </p:cNvSpPr>
          <p:nvPr>
            <p:ph idx="4294967295"/>
          </p:nvPr>
        </p:nvSpPr>
        <p:spPr>
          <a:xfrm>
            <a:off x="1066800" y="228600"/>
            <a:ext cx="7353300" cy="3429000"/>
          </a:xfrm>
        </p:spPr>
        <p:txBody>
          <a:bodyPr>
            <a:normAutofit fontScale="85000" lnSpcReduction="20000"/>
          </a:bodyPr>
          <a:lstStyle/>
          <a:p>
            <a:r>
              <a:rPr lang="en-US" altLang="en-US" sz="4000" b="1" smtClean="0">
                <a:solidFill>
                  <a:srgbClr val="FF0000"/>
                </a:solidFill>
              </a:rPr>
              <a:t>It is even easier when you make it into a story: </a:t>
            </a:r>
          </a:p>
          <a:p>
            <a:r>
              <a:rPr lang="en-US" altLang="en-US" smtClean="0"/>
              <a:t> </a:t>
            </a:r>
          </a:p>
          <a:p>
            <a:r>
              <a:rPr lang="en-US" altLang="en-US" smtClean="0"/>
              <a:t>CIA   FBI  KGB  DNA  BBC  UK   CNN  USA  </a:t>
            </a:r>
          </a:p>
          <a:p>
            <a:r>
              <a:rPr lang="en-US" altLang="en-US" smtClean="0"/>
              <a:t> </a:t>
            </a:r>
          </a:p>
          <a:p>
            <a:r>
              <a:rPr lang="en-US" altLang="en-US" b="1" smtClean="0"/>
              <a:t>The CIA, FBI and KGB are all searching for a spy's DNA. The story is reported on the BBC in the UK and CNN in the USA. </a:t>
            </a:r>
            <a:endParaRPr lang="en-US" altLang="en-US" smtClean="0"/>
          </a:p>
        </p:txBody>
      </p:sp>
      <p:sp>
        <p:nvSpPr>
          <p:cNvPr id="15363" name="TextBox 6"/>
          <p:cNvSpPr txBox="1">
            <a:spLocks noChangeArrowheads="1"/>
          </p:cNvSpPr>
          <p:nvPr/>
        </p:nvSpPr>
        <p:spPr bwMode="auto">
          <a:xfrm>
            <a:off x="1138046" y="4343400"/>
            <a:ext cx="70060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Gill Sans"/>
                <a:ea typeface="ヒラギノ角ゴ ProN W3" pitchFamily="-110" charset="-128"/>
                <a:sym typeface="Gill Sans"/>
              </a:defRPr>
            </a:lvl1pPr>
            <a:lvl2pPr marL="742950" indent="-285750" eaLnBrk="0" hangingPunct="0">
              <a:defRPr sz="1200">
                <a:solidFill>
                  <a:srgbClr val="000000"/>
                </a:solidFill>
                <a:latin typeface="Gill Sans"/>
                <a:ea typeface="ヒラギノ角ゴ ProN W3" pitchFamily="-110" charset="-128"/>
                <a:sym typeface="Gill Sans"/>
              </a:defRPr>
            </a:lvl2pPr>
            <a:lvl3pPr marL="1143000" indent="-228600" eaLnBrk="0" hangingPunct="0">
              <a:defRPr sz="1200">
                <a:solidFill>
                  <a:srgbClr val="000000"/>
                </a:solidFill>
                <a:latin typeface="Gill Sans"/>
                <a:ea typeface="ヒラギノ角ゴ ProN W3" pitchFamily="-110" charset="-128"/>
                <a:sym typeface="Gill Sans"/>
              </a:defRPr>
            </a:lvl3pPr>
            <a:lvl4pPr marL="1600200" indent="-228600" eaLnBrk="0" hangingPunct="0">
              <a:defRPr sz="1200">
                <a:solidFill>
                  <a:srgbClr val="000000"/>
                </a:solidFill>
                <a:latin typeface="Gill Sans"/>
                <a:ea typeface="ヒラギノ角ゴ ProN W3" pitchFamily="-110" charset="-128"/>
                <a:sym typeface="Gill Sans"/>
              </a:defRPr>
            </a:lvl4pPr>
            <a:lvl5pPr marL="2057400" indent="-228600" eaLnBrk="0" hangingPunct="0">
              <a:defRPr sz="1200">
                <a:solidFill>
                  <a:srgbClr val="000000"/>
                </a:solidFill>
                <a:latin typeface="Gill Sans"/>
                <a:ea typeface="ヒラギノ角ゴ ProN W3" pitchFamily="-110" charset="-128"/>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algn="ctr" eaLnBrk="1" hangingPunct="1"/>
            <a:r>
              <a:rPr lang="en-US" altLang="en-US" sz="2800" b="1" dirty="0"/>
              <a:t>Your memory can remember lists much </a:t>
            </a:r>
          </a:p>
          <a:p>
            <a:pPr algn="ctr" eaLnBrk="1" hangingPunct="1"/>
            <a:r>
              <a:rPr lang="en-US" altLang="en-US" sz="2800" b="1" dirty="0"/>
              <a:t>more efficiently when you link all the </a:t>
            </a:r>
          </a:p>
          <a:p>
            <a:pPr algn="ctr" eaLnBrk="1" hangingPunct="1"/>
            <a:r>
              <a:rPr lang="en-US" altLang="en-US" sz="2800" b="1" dirty="0"/>
              <a:t>elements into a meaningful story. </a:t>
            </a:r>
          </a:p>
        </p:txBody>
      </p:sp>
    </p:spTree>
    <p:extLst>
      <p:ext uri="{BB962C8B-B14F-4D97-AF65-F5344CB8AC3E}">
        <p14:creationId xmlns:p14="http://schemas.microsoft.com/office/powerpoint/2010/main" val="359622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38100"/>
            <a:ext cx="7353300" cy="912813"/>
          </a:xfrm>
        </p:spPr>
        <p:txBody>
          <a:bodyPr/>
          <a:lstStyle/>
          <a:p>
            <a:r>
              <a:rPr lang="en-US" altLang="en-US" smtClean="0"/>
              <a:t>Chunking in Medicine</a:t>
            </a:r>
          </a:p>
        </p:txBody>
      </p:sp>
      <p:sp>
        <p:nvSpPr>
          <p:cNvPr id="3" name="Content Placeholder 2"/>
          <p:cNvSpPr>
            <a:spLocks noGrp="1"/>
          </p:cNvSpPr>
          <p:nvPr>
            <p:ph idx="1"/>
          </p:nvPr>
        </p:nvSpPr>
        <p:spPr>
          <a:xfrm>
            <a:off x="838200" y="990600"/>
            <a:ext cx="7353300" cy="5067300"/>
          </a:xfrm>
        </p:spPr>
        <p:txBody>
          <a:bodyPr/>
          <a:lstStyle/>
          <a:p>
            <a:r>
              <a:rPr lang="en-US" altLang="en-US" smtClean="0"/>
              <a:t>In Medicine chunking can be done with lists of words or with pictures. </a:t>
            </a:r>
          </a:p>
          <a:p>
            <a:r>
              <a:rPr lang="en-US" altLang="en-US" smtClean="0"/>
              <a:t>Example , a large list of antibiotics. </a:t>
            </a:r>
          </a:p>
          <a:p>
            <a:pPr lvl="1"/>
            <a:r>
              <a:rPr lang="en-US" altLang="en-US" smtClean="0"/>
              <a:t>They are easier to learn by first grouping them into categories (antibacterial, antifungal, antiviral, etc.)</a:t>
            </a:r>
          </a:p>
          <a:p>
            <a:pPr lvl="1"/>
            <a:r>
              <a:rPr lang="en-US" altLang="en-US" smtClean="0"/>
              <a:t>Antibacterials can be further reduced to the sub-chunks of penicillin family, anti-TB and leprosy, etc. </a:t>
            </a:r>
          </a:p>
        </p:txBody>
      </p:sp>
    </p:spTree>
    <p:extLst>
      <p:ext uri="{BB962C8B-B14F-4D97-AF65-F5344CB8AC3E}">
        <p14:creationId xmlns:p14="http://schemas.microsoft.com/office/powerpoint/2010/main" val="411407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04800" y="1065213"/>
            <a:ext cx="8458200" cy="5411787"/>
          </a:xfrm>
        </p:spPr>
        <p:txBody>
          <a:bodyPr/>
          <a:lstStyle/>
          <a:p>
            <a:pPr marL="889000" eaLnBrk="1" hangingPunct="1"/>
            <a:r>
              <a:rPr lang="en-US" altLang="en-US" dirty="0" smtClean="0"/>
              <a:t>Transforming verbal content (a word or concept) into visual information. </a:t>
            </a:r>
          </a:p>
          <a:p>
            <a:pPr marL="889000" eaLnBrk="1" hangingPunct="1"/>
            <a:r>
              <a:rPr lang="en-US" altLang="en-US" dirty="0" smtClean="0"/>
              <a:t>Often associated with better memory performance</a:t>
            </a:r>
          </a:p>
          <a:p>
            <a:pPr marL="889000" eaLnBrk="1" hangingPunct="1"/>
            <a:r>
              <a:rPr lang="en-US" altLang="en-US" dirty="0" smtClean="0"/>
              <a:t>Source of individual differences.</a:t>
            </a:r>
          </a:p>
          <a:p>
            <a:pPr marL="889000" eaLnBrk="1" hangingPunct="1"/>
            <a:r>
              <a:rPr lang="en-US" altLang="en-US" dirty="0" smtClean="0"/>
              <a:t>The ability to image improves with practice. </a:t>
            </a:r>
          </a:p>
          <a:p>
            <a:pPr marL="889000" eaLnBrk="1" hangingPunct="1"/>
            <a:r>
              <a:rPr lang="en-US" altLang="en-US" dirty="0" smtClean="0"/>
              <a:t>Can recall </a:t>
            </a:r>
            <a:r>
              <a:rPr lang="en-US" altLang="en-US" b="1" dirty="0" smtClean="0">
                <a:solidFill>
                  <a:srgbClr val="FF0000"/>
                </a:solidFill>
              </a:rPr>
              <a:t>bizarre/unique imagery </a:t>
            </a:r>
            <a:r>
              <a:rPr lang="en-US" altLang="en-US" dirty="0" smtClean="0"/>
              <a:t>better than  dull/routine imagery</a:t>
            </a:r>
          </a:p>
        </p:txBody>
      </p:sp>
      <p:sp>
        <p:nvSpPr>
          <p:cNvPr id="22531" name="Rectangle 3"/>
          <p:cNvSpPr>
            <a:spLocks noGrp="1" noChangeArrowheads="1"/>
          </p:cNvSpPr>
          <p:nvPr>
            <p:ph type="title"/>
          </p:nvPr>
        </p:nvSpPr>
        <p:spPr>
          <a:xfrm>
            <a:off x="914400" y="0"/>
            <a:ext cx="7353300" cy="1066800"/>
          </a:xfrm>
        </p:spPr>
        <p:txBody>
          <a:bodyPr/>
          <a:lstStyle/>
          <a:p>
            <a:pPr eaLnBrk="1" hangingPunct="1"/>
            <a:r>
              <a:rPr lang="en-US" altLang="en-US" smtClean="0"/>
              <a:t>Imagery</a:t>
            </a:r>
          </a:p>
        </p:txBody>
      </p:sp>
    </p:spTree>
    <p:extLst>
      <p:ext uri="{BB962C8B-B14F-4D97-AF65-F5344CB8AC3E}">
        <p14:creationId xmlns:p14="http://schemas.microsoft.com/office/powerpoint/2010/main" val="2299916731"/>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33450" y="-152400"/>
            <a:ext cx="7353300" cy="912813"/>
          </a:xfrm>
        </p:spPr>
        <p:txBody>
          <a:bodyPr/>
          <a:lstStyle/>
          <a:p>
            <a:r>
              <a:rPr lang="en-US" altLang="en-US" smtClean="0"/>
              <a:t>Acronyms</a:t>
            </a:r>
          </a:p>
        </p:txBody>
      </p:sp>
      <p:sp>
        <p:nvSpPr>
          <p:cNvPr id="3" name="Content Placeholder 2"/>
          <p:cNvSpPr>
            <a:spLocks noGrp="1"/>
          </p:cNvSpPr>
          <p:nvPr>
            <p:ph idx="1"/>
          </p:nvPr>
        </p:nvSpPr>
        <p:spPr>
          <a:xfrm>
            <a:off x="152400" y="2286000"/>
            <a:ext cx="8991600" cy="5340350"/>
          </a:xfrm>
        </p:spPr>
        <p:txBody>
          <a:bodyPr/>
          <a:lstStyle/>
          <a:p>
            <a:pPr marL="215900" indent="0">
              <a:buFont typeface="Gill Sans" pitchFamily="-110" charset="0"/>
              <a:buNone/>
              <a:defRPr/>
            </a:pPr>
            <a:endParaRPr lang="en-US" dirty="0" smtClean="0">
              <a:sym typeface="Gill Sans" pitchFamily="-110" charset="0"/>
            </a:endParaRPr>
          </a:p>
          <a:p>
            <a:pPr>
              <a:buFont typeface="Gill Sans" pitchFamily="-110" charset="0"/>
              <a:buChar char="•"/>
              <a:defRPr/>
            </a:pPr>
            <a:r>
              <a:rPr lang="en-US" sz="2600" dirty="0" smtClean="0">
                <a:sym typeface="Gill Sans" pitchFamily="-110" charset="0"/>
              </a:rPr>
              <a:t>The acronym</a:t>
            </a:r>
            <a:r>
              <a:rPr lang="en-US" sz="2600" dirty="0">
                <a:sym typeface="Gill Sans" pitchFamily="-110" charset="0"/>
              </a:rPr>
              <a:t> </a:t>
            </a:r>
            <a:r>
              <a:rPr lang="en-US" sz="2600" b="1" dirty="0" smtClean="0">
                <a:sym typeface="Gill Sans" pitchFamily="-110" charset="0"/>
              </a:rPr>
              <a:t>SAMPLE</a:t>
            </a:r>
            <a:r>
              <a:rPr lang="en-US" sz="2600" dirty="0">
                <a:sym typeface="Gill Sans" pitchFamily="-110" charset="0"/>
              </a:rPr>
              <a:t> is used to remember </a:t>
            </a:r>
            <a:r>
              <a:rPr lang="en-US" sz="2600" dirty="0" smtClean="0">
                <a:sym typeface="Gill Sans" pitchFamily="-110" charset="0"/>
              </a:rPr>
              <a:t>key questions for a person’s medical assessment:</a:t>
            </a:r>
            <a:endParaRPr lang="en-US" sz="2600" dirty="0">
              <a:sym typeface="Gill Sans" pitchFamily="-110" charset="0"/>
            </a:endParaRPr>
          </a:p>
          <a:p>
            <a:pPr marL="215900" indent="0">
              <a:spcBef>
                <a:spcPts val="0"/>
              </a:spcBef>
              <a:buFont typeface="Gill Sans" pitchFamily="-110" charset="0"/>
              <a:buNone/>
              <a:defRPr/>
            </a:pPr>
            <a:r>
              <a:rPr lang="en-US" sz="2600" b="1" dirty="0" smtClean="0">
                <a:sym typeface="Gill Sans" pitchFamily="-110" charset="0"/>
              </a:rPr>
              <a:t>		S</a:t>
            </a:r>
            <a:r>
              <a:rPr lang="en-US" sz="2600" dirty="0">
                <a:sym typeface="Gill Sans" pitchFamily="-110" charset="0"/>
              </a:rPr>
              <a:t> = </a:t>
            </a:r>
            <a:r>
              <a:rPr lang="en-US" sz="2600" b="1" dirty="0" smtClean="0">
                <a:sym typeface="Gill Sans" pitchFamily="-110" charset="0"/>
              </a:rPr>
              <a:t>S</a:t>
            </a:r>
            <a:r>
              <a:rPr lang="en-US" sz="2600" dirty="0" smtClean="0">
                <a:sym typeface="Gill Sans" pitchFamily="-110" charset="0"/>
              </a:rPr>
              <a:t>igns and symptoms</a:t>
            </a:r>
            <a:r>
              <a:rPr lang="en-US" sz="2600" dirty="0">
                <a:sym typeface="Gill Sans" pitchFamily="-110" charset="0"/>
              </a:rPr>
              <a:t/>
            </a:r>
            <a:br>
              <a:rPr lang="en-US" sz="2600" dirty="0">
                <a:sym typeface="Gill Sans" pitchFamily="-110" charset="0"/>
              </a:rPr>
            </a:br>
            <a:r>
              <a:rPr lang="en-US" sz="2600" dirty="0" smtClean="0">
                <a:sym typeface="Gill Sans" pitchFamily="-110" charset="0"/>
              </a:rPr>
              <a:t>		</a:t>
            </a:r>
            <a:r>
              <a:rPr lang="en-US" sz="2600" b="1" dirty="0" smtClean="0">
                <a:sym typeface="Gill Sans" pitchFamily="-110" charset="0"/>
              </a:rPr>
              <a:t>A</a:t>
            </a:r>
            <a:r>
              <a:rPr lang="en-US" sz="2600" dirty="0">
                <a:sym typeface="Gill Sans" pitchFamily="-110" charset="0"/>
              </a:rPr>
              <a:t> = </a:t>
            </a:r>
            <a:r>
              <a:rPr lang="en-US" sz="2600" b="1" dirty="0" smtClean="0">
                <a:sym typeface="Gill Sans" pitchFamily="-110" charset="0"/>
              </a:rPr>
              <a:t>A</a:t>
            </a:r>
            <a:r>
              <a:rPr lang="en-US" sz="2600" dirty="0" smtClean="0">
                <a:sym typeface="Gill Sans" pitchFamily="-110" charset="0"/>
              </a:rPr>
              <a:t>llergies</a:t>
            </a:r>
          </a:p>
          <a:p>
            <a:pPr marL="215900" indent="0">
              <a:spcBef>
                <a:spcPts val="0"/>
              </a:spcBef>
              <a:buFont typeface="Gill Sans" pitchFamily="-110" charset="0"/>
              <a:buNone/>
              <a:defRPr/>
            </a:pPr>
            <a:r>
              <a:rPr lang="en-US" sz="2600" b="1" dirty="0" smtClean="0">
                <a:sym typeface="Gill Sans" pitchFamily="-110" charset="0"/>
              </a:rPr>
              <a:t>      		M</a:t>
            </a:r>
            <a:r>
              <a:rPr lang="en-US" sz="2600" dirty="0">
                <a:sym typeface="Gill Sans" pitchFamily="-110" charset="0"/>
              </a:rPr>
              <a:t> = </a:t>
            </a:r>
            <a:r>
              <a:rPr lang="en-US" sz="2600" b="1" dirty="0" smtClean="0">
                <a:sym typeface="Gill Sans" pitchFamily="-110" charset="0"/>
              </a:rPr>
              <a:t>M</a:t>
            </a:r>
            <a:r>
              <a:rPr lang="en-US" sz="2600" dirty="0" smtClean="0">
                <a:sym typeface="Gill Sans" pitchFamily="-110" charset="0"/>
              </a:rPr>
              <a:t>edications</a:t>
            </a:r>
            <a:r>
              <a:rPr lang="en-US" sz="2600" dirty="0">
                <a:sym typeface="Gill Sans" pitchFamily="-110" charset="0"/>
              </a:rPr>
              <a:t/>
            </a:r>
            <a:br>
              <a:rPr lang="en-US" sz="2600" dirty="0">
                <a:sym typeface="Gill Sans" pitchFamily="-110" charset="0"/>
              </a:rPr>
            </a:br>
            <a:r>
              <a:rPr lang="en-US" sz="2600" dirty="0">
                <a:sym typeface="Gill Sans" pitchFamily="-110" charset="0"/>
              </a:rPr>
              <a:t> </a:t>
            </a:r>
            <a:r>
              <a:rPr lang="en-US" sz="2600" dirty="0" smtClean="0">
                <a:sym typeface="Gill Sans" pitchFamily="-110" charset="0"/>
              </a:rPr>
              <a:t>     		</a:t>
            </a:r>
            <a:r>
              <a:rPr lang="en-US" sz="2600" b="1" dirty="0" smtClean="0">
                <a:sym typeface="Gill Sans" pitchFamily="-110" charset="0"/>
              </a:rPr>
              <a:t>P</a:t>
            </a:r>
            <a:r>
              <a:rPr lang="en-US" sz="2600" dirty="0">
                <a:sym typeface="Gill Sans" pitchFamily="-110" charset="0"/>
              </a:rPr>
              <a:t> = </a:t>
            </a:r>
            <a:r>
              <a:rPr lang="en-US" sz="2600" b="1" dirty="0" smtClean="0">
                <a:sym typeface="Gill Sans" pitchFamily="-110" charset="0"/>
              </a:rPr>
              <a:t>P</a:t>
            </a:r>
            <a:r>
              <a:rPr lang="en-US" sz="2600" dirty="0" smtClean="0">
                <a:sym typeface="Gill Sans" pitchFamily="-110" charset="0"/>
              </a:rPr>
              <a:t>ast medical history, injuries,    </a:t>
            </a:r>
          </a:p>
          <a:p>
            <a:pPr marL="215900" indent="0">
              <a:spcBef>
                <a:spcPts val="0"/>
              </a:spcBef>
              <a:buFont typeface="Gill Sans" pitchFamily="-110" charset="0"/>
              <a:buNone/>
              <a:defRPr/>
            </a:pPr>
            <a:r>
              <a:rPr lang="en-US" sz="2600" dirty="0">
                <a:sym typeface="Gill Sans" pitchFamily="-110" charset="0"/>
              </a:rPr>
              <a:t> </a:t>
            </a:r>
            <a:r>
              <a:rPr lang="en-US" sz="2600" dirty="0" smtClean="0">
                <a:sym typeface="Gill Sans" pitchFamily="-110" charset="0"/>
              </a:rPr>
              <a:t>              	       illnesses</a:t>
            </a:r>
            <a:r>
              <a:rPr lang="en-US" sz="2600" dirty="0">
                <a:sym typeface="Gill Sans" pitchFamily="-110" charset="0"/>
              </a:rPr>
              <a:t/>
            </a:r>
            <a:br>
              <a:rPr lang="en-US" sz="2600" dirty="0">
                <a:sym typeface="Gill Sans" pitchFamily="-110" charset="0"/>
              </a:rPr>
            </a:br>
            <a:r>
              <a:rPr lang="en-US" sz="2600" dirty="0" smtClean="0">
                <a:sym typeface="Gill Sans" pitchFamily="-110" charset="0"/>
              </a:rPr>
              <a:t>		</a:t>
            </a:r>
            <a:r>
              <a:rPr lang="en-US" sz="2600" b="1" dirty="0" smtClean="0">
                <a:sym typeface="Gill Sans" pitchFamily="-110" charset="0"/>
              </a:rPr>
              <a:t>L</a:t>
            </a:r>
            <a:r>
              <a:rPr lang="en-US" sz="2600" dirty="0">
                <a:sym typeface="Gill Sans" pitchFamily="-110" charset="0"/>
              </a:rPr>
              <a:t> = </a:t>
            </a:r>
            <a:r>
              <a:rPr lang="en-US" sz="2600" b="1" dirty="0" smtClean="0">
                <a:sym typeface="Gill Sans" pitchFamily="-110" charset="0"/>
              </a:rPr>
              <a:t>L</a:t>
            </a:r>
            <a:r>
              <a:rPr lang="en-US" sz="2600" dirty="0" smtClean="0">
                <a:sym typeface="Gill Sans" pitchFamily="-110" charset="0"/>
              </a:rPr>
              <a:t>ast oral intake and menstruation</a:t>
            </a:r>
          </a:p>
          <a:p>
            <a:pPr marL="215900" indent="0">
              <a:spcBef>
                <a:spcPts val="0"/>
              </a:spcBef>
              <a:buFont typeface="Gill Sans" pitchFamily="-110" charset="0"/>
              <a:buNone/>
              <a:defRPr/>
            </a:pPr>
            <a:r>
              <a:rPr lang="en-US" sz="2600" b="1" dirty="0" smtClean="0">
                <a:sym typeface="Gill Sans" pitchFamily="-110" charset="0"/>
              </a:rPr>
              <a:t>     		E</a:t>
            </a:r>
            <a:r>
              <a:rPr lang="en-US" sz="2600" dirty="0" smtClean="0">
                <a:sym typeface="Gill Sans" pitchFamily="-110" charset="0"/>
              </a:rPr>
              <a:t> = </a:t>
            </a:r>
            <a:r>
              <a:rPr lang="en-US" sz="2600" b="1" dirty="0" smtClean="0">
                <a:sym typeface="Gill Sans" pitchFamily="-110" charset="0"/>
              </a:rPr>
              <a:t>E</a:t>
            </a:r>
            <a:r>
              <a:rPr lang="en-US" sz="2600" dirty="0" smtClean="0">
                <a:sym typeface="Gill Sans" pitchFamily="-110" charset="0"/>
              </a:rPr>
              <a:t>vents leading up to the injury and or 			       illness</a:t>
            </a:r>
          </a:p>
          <a:p>
            <a:pPr marL="215900" indent="0">
              <a:spcBef>
                <a:spcPts val="0"/>
              </a:spcBef>
              <a:buFont typeface="Gill Sans" pitchFamily="-110" charset="0"/>
              <a:buNone/>
              <a:defRPr/>
            </a:pPr>
            <a:endParaRPr lang="en-US" dirty="0" smtClean="0">
              <a:sym typeface="Gill Sans" pitchFamily="-110" charset="0"/>
            </a:endParaRPr>
          </a:p>
          <a:p>
            <a:pPr marL="215900" indent="0">
              <a:spcBef>
                <a:spcPts val="0"/>
              </a:spcBef>
              <a:buFont typeface="Gill Sans" pitchFamily="-110" charset="0"/>
              <a:buNone/>
              <a:defRPr/>
            </a:pPr>
            <a:endParaRPr lang="en-US" dirty="0">
              <a:sym typeface="Gill Sans" pitchFamily="-110" charset="0"/>
            </a:endParaRPr>
          </a:p>
          <a:p>
            <a:pPr>
              <a:buFont typeface="Gill Sans" pitchFamily="-110" charset="0"/>
              <a:buChar char="•"/>
              <a:defRPr/>
            </a:pPr>
            <a:endParaRPr lang="en-US" dirty="0" smtClean="0">
              <a:sym typeface="Gill Sans" pitchFamily="-110" charset="0"/>
            </a:endParaRPr>
          </a:p>
          <a:p>
            <a:pPr>
              <a:buFont typeface="Gill Sans" pitchFamily="-110" charset="0"/>
              <a:buChar char="•"/>
              <a:defRPr/>
            </a:pPr>
            <a:endParaRPr lang="en-US" dirty="0">
              <a:sym typeface="Gill Sans" pitchFamily="-110" charset="0"/>
            </a:endParaRPr>
          </a:p>
        </p:txBody>
      </p:sp>
      <p:sp>
        <p:nvSpPr>
          <p:cNvPr id="26628" name="TextBox 3"/>
          <p:cNvSpPr txBox="1">
            <a:spLocks noChangeArrowheads="1"/>
          </p:cNvSpPr>
          <p:nvPr/>
        </p:nvSpPr>
        <p:spPr bwMode="auto">
          <a:xfrm>
            <a:off x="609600" y="9144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Gill Sans"/>
                <a:ea typeface="ヒラギノ角ゴ ProN W3" pitchFamily="-110" charset="-128"/>
                <a:sym typeface="Gill Sans"/>
              </a:defRPr>
            </a:lvl1pPr>
            <a:lvl2pPr marL="742950" indent="-285750" eaLnBrk="0" hangingPunct="0">
              <a:defRPr sz="1200">
                <a:solidFill>
                  <a:srgbClr val="000000"/>
                </a:solidFill>
                <a:latin typeface="Gill Sans"/>
                <a:ea typeface="ヒラギノ角ゴ ProN W3" pitchFamily="-110" charset="-128"/>
                <a:sym typeface="Gill Sans"/>
              </a:defRPr>
            </a:lvl2pPr>
            <a:lvl3pPr marL="1143000" indent="-228600" eaLnBrk="0" hangingPunct="0">
              <a:defRPr sz="1200">
                <a:solidFill>
                  <a:srgbClr val="000000"/>
                </a:solidFill>
                <a:latin typeface="Gill Sans"/>
                <a:ea typeface="ヒラギノ角ゴ ProN W3" pitchFamily="-110" charset="-128"/>
                <a:sym typeface="Gill Sans"/>
              </a:defRPr>
            </a:lvl3pPr>
            <a:lvl4pPr marL="1600200" indent="-228600" eaLnBrk="0" hangingPunct="0">
              <a:defRPr sz="1200">
                <a:solidFill>
                  <a:srgbClr val="000000"/>
                </a:solidFill>
                <a:latin typeface="Gill Sans"/>
                <a:ea typeface="ヒラギノ角ゴ ProN W3" pitchFamily="-110" charset="-128"/>
                <a:sym typeface="Gill Sans"/>
              </a:defRPr>
            </a:lvl4pPr>
            <a:lvl5pPr marL="2057400" indent="-228600" eaLnBrk="0" hangingPunct="0">
              <a:defRPr sz="1200">
                <a:solidFill>
                  <a:srgbClr val="000000"/>
                </a:solidFill>
                <a:latin typeface="Gill Sans"/>
                <a:ea typeface="ヒラギノ角ゴ ProN W3" pitchFamily="-110" charset="-128"/>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pitchFamily="-110" charset="-128"/>
                <a:sym typeface="Gill Sans"/>
              </a:defRPr>
            </a:lvl9pPr>
          </a:lstStyle>
          <a:p>
            <a:pPr eaLnBrk="1" hangingPunct="1"/>
            <a:r>
              <a:rPr lang="en-US" altLang="en-US" sz="2800"/>
              <a:t>The first letters of the items in a list are </a:t>
            </a:r>
          </a:p>
          <a:p>
            <a:pPr eaLnBrk="1" hangingPunct="1"/>
            <a:r>
              <a:rPr lang="en-US" altLang="en-US" sz="2800"/>
              <a:t>put together to form a word.</a:t>
            </a:r>
            <a:endParaRPr lang="en-US" altLang="en-US" sz="3600"/>
          </a:p>
        </p:txBody>
      </p:sp>
    </p:spTree>
    <p:extLst>
      <p:ext uri="{BB962C8B-B14F-4D97-AF65-F5344CB8AC3E}">
        <p14:creationId xmlns:p14="http://schemas.microsoft.com/office/powerpoint/2010/main" val="26284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838200"/>
          </a:xfrm>
        </p:spPr>
        <p:txBody>
          <a:bodyPr/>
          <a:lstStyle/>
          <a:p>
            <a:r>
              <a:rPr lang="en-US" altLang="en-US" sz="3200" smtClean="0"/>
              <a:t>Strategies for Long Term Storage</a:t>
            </a:r>
          </a:p>
        </p:txBody>
      </p:sp>
      <p:sp>
        <p:nvSpPr>
          <p:cNvPr id="486404" name="Rectangle 4"/>
          <p:cNvSpPr>
            <a:spLocks noChangeArrowheads="1"/>
          </p:cNvSpPr>
          <p:nvPr/>
        </p:nvSpPr>
        <p:spPr bwMode="auto">
          <a:xfrm>
            <a:off x="381000" y="914400"/>
            <a:ext cx="8610600" cy="28194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800" b="1" dirty="0">
                <a:latin typeface="Gill Sans" pitchFamily="-110" charset="0"/>
                <a:sym typeface="Gill Sans" pitchFamily="-110" charset="0"/>
              </a:rPr>
              <a:t>Elaboration</a:t>
            </a:r>
          </a:p>
          <a:p>
            <a:pPr marL="342900" indent="-342900" algn="ctr">
              <a:buFont typeface="Arial" pitchFamily="34" charset="0"/>
              <a:buChar char="•"/>
              <a:defRPr/>
            </a:pPr>
            <a:r>
              <a:rPr lang="en-US" sz="2000" dirty="0">
                <a:latin typeface="Gill Sans" pitchFamily="-110" charset="0"/>
                <a:sym typeface="Gill Sans" pitchFamily="-110" charset="0"/>
              </a:rPr>
              <a:t> Adding additional ideas to new information based on</a:t>
            </a:r>
          </a:p>
          <a:p>
            <a:pPr algn="ctr">
              <a:defRPr/>
            </a:pPr>
            <a:r>
              <a:rPr lang="en-US" sz="2000" dirty="0">
                <a:latin typeface="Gill Sans" pitchFamily="-110" charset="0"/>
                <a:sym typeface="Gill Sans" pitchFamily="-110" charset="0"/>
              </a:rPr>
              <a:t> what one already knows.</a:t>
            </a:r>
          </a:p>
          <a:p>
            <a:pPr marL="342900" indent="-342900" algn="ctr">
              <a:buFont typeface="Arial" pitchFamily="34" charset="0"/>
              <a:buChar char="•"/>
              <a:defRPr/>
            </a:pPr>
            <a:r>
              <a:rPr lang="en-US" sz="2000" dirty="0">
                <a:latin typeface="Gill Sans" pitchFamily="-110" charset="0"/>
                <a:sym typeface="Gill Sans" pitchFamily="-110" charset="0"/>
              </a:rPr>
              <a:t>Effective if the ideas added are appropriate inferences</a:t>
            </a:r>
          </a:p>
          <a:p>
            <a:pPr marL="342900" indent="-342900" algn="ctr">
              <a:buFont typeface="Arial" pitchFamily="34" charset="0"/>
              <a:buChar char="•"/>
              <a:defRPr/>
            </a:pPr>
            <a:r>
              <a:rPr lang="en-US" sz="2000" dirty="0">
                <a:latin typeface="Gill Sans" pitchFamily="-110" charset="0"/>
                <a:sym typeface="Gill Sans" pitchFamily="-110" charset="0"/>
              </a:rPr>
              <a:t>Educational implication: Students must go beyond the information </a:t>
            </a:r>
          </a:p>
          <a:p>
            <a:pPr algn="ctr">
              <a:defRPr/>
            </a:pPr>
            <a:r>
              <a:rPr lang="en-US" sz="2000" dirty="0">
                <a:latin typeface="Gill Sans" pitchFamily="-110" charset="0"/>
                <a:sym typeface="Gill Sans" pitchFamily="-110" charset="0"/>
              </a:rPr>
              <a:t>itself – for example, to draw inferences and speculate about </a:t>
            </a:r>
          </a:p>
          <a:p>
            <a:pPr algn="ctr">
              <a:defRPr/>
            </a:pPr>
            <a:r>
              <a:rPr lang="en-US" sz="2000" dirty="0">
                <a:latin typeface="Gill Sans" pitchFamily="-110" charset="0"/>
                <a:sym typeface="Gill Sans" pitchFamily="-110" charset="0"/>
              </a:rPr>
              <a:t>possible implications</a:t>
            </a:r>
          </a:p>
          <a:p>
            <a:pPr algn="ctr">
              <a:defRPr/>
            </a:pPr>
            <a:endParaRPr lang="en-US" sz="2000" dirty="0">
              <a:latin typeface="Gill Sans" pitchFamily="-110" charset="0"/>
              <a:sym typeface="Gill Sans" pitchFamily="-110" charset="0"/>
            </a:endParaRPr>
          </a:p>
        </p:txBody>
      </p:sp>
      <p:sp>
        <p:nvSpPr>
          <p:cNvPr id="486405" name="Rectangle 5"/>
          <p:cNvSpPr>
            <a:spLocks noChangeArrowheads="1"/>
          </p:cNvSpPr>
          <p:nvPr/>
        </p:nvSpPr>
        <p:spPr bwMode="auto">
          <a:xfrm>
            <a:off x="419100" y="3810000"/>
            <a:ext cx="8572500" cy="29718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800" b="1" dirty="0">
                <a:latin typeface="Gill Sans" pitchFamily="-110" charset="0"/>
                <a:sym typeface="Gill Sans" pitchFamily="-110" charset="0"/>
              </a:rPr>
              <a:t>Mnemonics: Visual Imagery/Memory Palace</a:t>
            </a:r>
          </a:p>
          <a:p>
            <a:pPr marL="342900" indent="-342900" algn="ctr">
              <a:buFont typeface="Arial" pitchFamily="34" charset="0"/>
              <a:buChar char="•"/>
              <a:defRPr/>
            </a:pPr>
            <a:r>
              <a:rPr lang="en-US" sz="2000" dirty="0">
                <a:latin typeface="Gill Sans" pitchFamily="-110" charset="0"/>
                <a:sym typeface="Gill Sans" pitchFamily="-110" charset="0"/>
              </a:rPr>
              <a:t>Forming a mental picture of information.</a:t>
            </a:r>
          </a:p>
          <a:p>
            <a:pPr marL="342900" indent="-342900" algn="ctr">
              <a:buFont typeface="Arial" pitchFamily="34" charset="0"/>
              <a:buChar char="•"/>
              <a:defRPr/>
            </a:pPr>
            <a:r>
              <a:rPr lang="en-US" sz="2000" dirty="0">
                <a:latin typeface="Gill Sans" pitchFamily="-110" charset="0"/>
                <a:sym typeface="Gill Sans" pitchFamily="-110" charset="0"/>
              </a:rPr>
              <a:t>Especially beneficial when used to supplement </a:t>
            </a:r>
          </a:p>
          <a:p>
            <a:pPr algn="ctr">
              <a:defRPr/>
            </a:pPr>
            <a:r>
              <a:rPr lang="en-US" sz="2000" dirty="0">
                <a:latin typeface="Gill Sans" pitchFamily="-110" charset="0"/>
                <a:sym typeface="Gill Sans" pitchFamily="-110" charset="0"/>
              </a:rPr>
              <a:t>meaningful learning, organization, or elaboration. </a:t>
            </a:r>
          </a:p>
          <a:p>
            <a:pPr marL="342900" indent="-342900" algn="ctr">
              <a:buFont typeface="Arial" pitchFamily="34" charset="0"/>
              <a:buChar char="•"/>
              <a:defRPr/>
            </a:pPr>
            <a:r>
              <a:rPr lang="en-US" sz="2000" dirty="0">
                <a:latin typeface="Gill Sans" pitchFamily="-110" charset="0"/>
                <a:sym typeface="Gill Sans" pitchFamily="-110" charset="0"/>
              </a:rPr>
              <a:t>Educational Implication: Students must illustrate verbal content </a:t>
            </a:r>
          </a:p>
          <a:p>
            <a:pPr algn="ctr">
              <a:defRPr/>
            </a:pPr>
            <a:r>
              <a:rPr lang="en-US" sz="2000" dirty="0">
                <a:latin typeface="Gill Sans" pitchFamily="-110" charset="0"/>
                <a:sym typeface="Gill Sans" pitchFamily="-110" charset="0"/>
              </a:rPr>
              <a:t>with visual materials (e.g., pictures, maps, diagrams). </a:t>
            </a:r>
          </a:p>
          <a:p>
            <a:pPr algn="ctr">
              <a:defRPr/>
            </a:pPr>
            <a:endParaRPr lang="en-US" sz="2000" dirty="0">
              <a:latin typeface="Gill Sans" pitchFamily="-110" charset="0"/>
              <a:sym typeface="Gill Sans" pitchFamily="-110" charset="0"/>
            </a:endParaRPr>
          </a:p>
          <a:p>
            <a:pPr algn="ctr">
              <a:defRPr/>
            </a:pPr>
            <a:endParaRPr lang="en-US" sz="2000" dirty="0">
              <a:latin typeface="Gill Sans" pitchFamily="-110" charset="0"/>
              <a:sym typeface="Gill Sans" pitchFamily="-110" charset="0"/>
            </a:endParaRPr>
          </a:p>
        </p:txBody>
      </p:sp>
    </p:spTree>
    <p:extLst>
      <p:ext uri="{BB962C8B-B14F-4D97-AF65-F5344CB8AC3E}">
        <p14:creationId xmlns:p14="http://schemas.microsoft.com/office/powerpoint/2010/main" val="136085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640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6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4" grpId="0" animBg="1"/>
      <p:bldP spid="486404" grpId="1" animBg="1"/>
      <p:bldP spid="4864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28600" y="609600"/>
            <a:ext cx="8229600" cy="5486400"/>
          </a:xfrm>
        </p:spPr>
        <p:txBody>
          <a:bodyPr/>
          <a:lstStyle/>
          <a:p>
            <a:pPr eaLnBrk="1" hangingPunct="1"/>
            <a:r>
              <a:rPr lang="en-US" sz="1800" dirty="0" smtClean="0"/>
              <a:t>Attending Class</a:t>
            </a:r>
          </a:p>
          <a:p>
            <a:pPr eaLnBrk="1" hangingPunct="1"/>
            <a:r>
              <a:rPr lang="en-US" sz="1800" dirty="0" smtClean="0"/>
              <a:t>Working (outside job?)</a:t>
            </a:r>
          </a:p>
          <a:p>
            <a:pPr eaLnBrk="1" hangingPunct="1"/>
            <a:r>
              <a:rPr lang="en-US" sz="1800" dirty="0" smtClean="0"/>
              <a:t>Sleeping</a:t>
            </a:r>
          </a:p>
          <a:p>
            <a:pPr eaLnBrk="1" hangingPunct="1"/>
            <a:r>
              <a:rPr lang="en-US" sz="1800" dirty="0" smtClean="0"/>
              <a:t>Personal care</a:t>
            </a:r>
          </a:p>
          <a:p>
            <a:pPr eaLnBrk="1" hangingPunct="1"/>
            <a:r>
              <a:rPr lang="en-US" sz="1800" dirty="0" smtClean="0"/>
              <a:t>Traveling (to and from class) weekday</a:t>
            </a:r>
            <a:endParaRPr lang="en-US" sz="1800" b="1" dirty="0" smtClean="0"/>
          </a:p>
          <a:p>
            <a:pPr eaLnBrk="1" hangingPunct="1"/>
            <a:r>
              <a:rPr lang="en-US" sz="1800" dirty="0" smtClean="0"/>
              <a:t>Traveling weekend</a:t>
            </a:r>
          </a:p>
          <a:p>
            <a:pPr eaLnBrk="1" hangingPunct="1"/>
            <a:r>
              <a:rPr lang="en-US" sz="1800" dirty="0" smtClean="0"/>
              <a:t>Studying</a:t>
            </a:r>
          </a:p>
          <a:p>
            <a:pPr eaLnBrk="1" hangingPunct="1"/>
            <a:r>
              <a:rPr lang="en-US" sz="1800" dirty="0" smtClean="0"/>
              <a:t>Eating</a:t>
            </a:r>
          </a:p>
          <a:p>
            <a:pPr eaLnBrk="1" hangingPunct="1"/>
            <a:r>
              <a:rPr lang="en-US" sz="1800" dirty="0" smtClean="0"/>
              <a:t>Watching TV</a:t>
            </a:r>
          </a:p>
          <a:p>
            <a:pPr eaLnBrk="1" hangingPunct="1"/>
            <a:r>
              <a:rPr lang="en-US" sz="1800" dirty="0" smtClean="0"/>
              <a:t>Cleaning apartment/room, doing laundry</a:t>
            </a:r>
          </a:p>
          <a:p>
            <a:pPr eaLnBrk="1" hangingPunct="1"/>
            <a:r>
              <a:rPr lang="en-US" sz="1800" dirty="0" smtClean="0"/>
              <a:t>Caring for family</a:t>
            </a:r>
          </a:p>
          <a:p>
            <a:pPr eaLnBrk="1" hangingPunct="1"/>
            <a:r>
              <a:rPr lang="en-US" sz="1800" dirty="0" smtClean="0"/>
              <a:t>Exercise</a:t>
            </a:r>
          </a:p>
          <a:p>
            <a:pPr eaLnBrk="1" hangingPunct="1"/>
            <a:r>
              <a:rPr lang="en-US" sz="1800" dirty="0" smtClean="0"/>
              <a:t>Attending athletic practice or games</a:t>
            </a:r>
          </a:p>
          <a:p>
            <a:pPr eaLnBrk="1" hangingPunct="1"/>
            <a:r>
              <a:rPr lang="en-US" sz="1800" dirty="0" smtClean="0"/>
              <a:t>Surfing the net (</a:t>
            </a:r>
            <a:r>
              <a:rPr lang="en-US" sz="1800" dirty="0" err="1" smtClean="0"/>
              <a:t>facebook</a:t>
            </a:r>
            <a:r>
              <a:rPr lang="en-US" sz="1800" dirty="0" smtClean="0"/>
              <a:t>), videogames, etc</a:t>
            </a:r>
          </a:p>
          <a:p>
            <a:pPr eaLnBrk="1" hangingPunct="1"/>
            <a:r>
              <a:rPr lang="en-US" sz="1800" dirty="0" smtClean="0"/>
              <a:t>Leisure activities (reading, talking on the phone, etc)</a:t>
            </a:r>
          </a:p>
          <a:p>
            <a:pPr eaLnBrk="1" hangingPunct="1"/>
            <a:r>
              <a:rPr lang="en-US" sz="1800" dirty="0" smtClean="0"/>
              <a:t>Other (social)</a:t>
            </a:r>
          </a:p>
          <a:p>
            <a:pPr eaLnBrk="1" hangingPunct="1"/>
            <a:endParaRPr lang="en-US" sz="1800" dirty="0" smtClean="0"/>
          </a:p>
          <a:p>
            <a:pPr eaLnBrk="1" hangingPunct="1">
              <a:buFont typeface="Arial" pitchFamily="34" charset="0"/>
              <a:buNone/>
            </a:pPr>
            <a:endParaRPr lang="en-US" dirty="0" smtClean="0"/>
          </a:p>
        </p:txBody>
      </p:sp>
      <p:sp>
        <p:nvSpPr>
          <p:cNvPr id="7171" name="Title 1"/>
          <p:cNvSpPr>
            <a:spLocks noGrp="1"/>
          </p:cNvSpPr>
          <p:nvPr>
            <p:ph type="title"/>
          </p:nvPr>
        </p:nvSpPr>
        <p:spPr>
          <a:xfrm>
            <a:off x="4724400" y="609600"/>
            <a:ext cx="4191000" cy="2514600"/>
          </a:xfrm>
        </p:spPr>
        <p:txBody>
          <a:bodyPr/>
          <a:lstStyle/>
          <a:p>
            <a:pPr algn="r" eaLnBrk="1" hangingPunct="1"/>
            <a:r>
              <a:rPr lang="en-US" dirty="0" smtClean="0"/>
              <a:t>How many hours a week do you spend…</a:t>
            </a:r>
          </a:p>
        </p:txBody>
      </p:sp>
    </p:spTree>
    <p:extLst>
      <p:ext uri="{BB962C8B-B14F-4D97-AF65-F5344CB8AC3E}">
        <p14:creationId xmlns:p14="http://schemas.microsoft.com/office/powerpoint/2010/main" val="2030508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382000" cy="838200"/>
          </a:xfrm>
        </p:spPr>
        <p:txBody>
          <a:bodyPr/>
          <a:lstStyle/>
          <a:p>
            <a:r>
              <a:rPr lang="en-US" altLang="en-US" sz="3600" smtClean="0"/>
              <a:t>Strategies for Long Term Storage</a:t>
            </a:r>
            <a:r>
              <a:rPr lang="en-US" altLang="en-US" sz="4000" smtClean="0"/>
              <a:t> </a:t>
            </a:r>
          </a:p>
        </p:txBody>
      </p:sp>
      <p:sp>
        <p:nvSpPr>
          <p:cNvPr id="28675" name="Rectangle 3"/>
          <p:cNvSpPr>
            <a:spLocks noGrp="1" noChangeArrowheads="1"/>
          </p:cNvSpPr>
          <p:nvPr>
            <p:ph idx="1"/>
          </p:nvPr>
        </p:nvSpPr>
        <p:spPr>
          <a:xfrm>
            <a:off x="0" y="914400"/>
            <a:ext cx="9144000" cy="5943600"/>
          </a:xfrm>
        </p:spPr>
        <p:txBody>
          <a:bodyPr/>
          <a:lstStyle/>
          <a:p>
            <a:endParaRPr lang="en-US" altLang="en-US" smtClean="0"/>
          </a:p>
        </p:txBody>
      </p:sp>
      <p:sp>
        <p:nvSpPr>
          <p:cNvPr id="485380" name="Rectangle 4"/>
          <p:cNvSpPr>
            <a:spLocks noChangeArrowheads="1"/>
          </p:cNvSpPr>
          <p:nvPr/>
        </p:nvSpPr>
        <p:spPr bwMode="auto">
          <a:xfrm>
            <a:off x="0" y="914400"/>
            <a:ext cx="9144000" cy="16002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800" b="1" dirty="0">
                <a:latin typeface="Gill Sans" pitchFamily="-110" charset="0"/>
                <a:sym typeface="Gill Sans" pitchFamily="-110" charset="0"/>
              </a:rPr>
              <a:t>Rehearsal</a:t>
            </a:r>
          </a:p>
          <a:p>
            <a:pPr algn="ctr">
              <a:defRPr/>
            </a:pPr>
            <a:r>
              <a:rPr lang="en-US" sz="2000" dirty="0">
                <a:latin typeface="Gill Sans" pitchFamily="-110" charset="0"/>
                <a:sym typeface="Gill Sans" pitchFamily="-110" charset="0"/>
              </a:rPr>
              <a:t>Repeating information verbatim, either mentally or aloud. </a:t>
            </a:r>
          </a:p>
          <a:p>
            <a:pPr algn="ctr">
              <a:defRPr/>
            </a:pPr>
            <a:r>
              <a:rPr lang="en-US" sz="2000" b="1" dirty="0">
                <a:solidFill>
                  <a:srgbClr val="FF0000"/>
                </a:solidFill>
                <a:latin typeface="Gill Sans" pitchFamily="-110" charset="0"/>
                <a:sym typeface="Gill Sans" pitchFamily="-110" charset="0"/>
              </a:rPr>
              <a:t>Relatively ineffective - storage is slow, and later retrieval is difficult. </a:t>
            </a:r>
          </a:p>
          <a:p>
            <a:pPr algn="ctr">
              <a:defRPr/>
            </a:pPr>
            <a:r>
              <a:rPr lang="en-US" sz="2000" b="1" dirty="0">
                <a:solidFill>
                  <a:srgbClr val="FF0000"/>
                </a:solidFill>
                <a:latin typeface="Gill Sans" pitchFamily="-110" charset="0"/>
                <a:sym typeface="Gill Sans" pitchFamily="-110" charset="0"/>
              </a:rPr>
              <a:t>Educational Implication: Students should use as a last resort only.</a:t>
            </a:r>
          </a:p>
          <a:p>
            <a:pPr algn="ctr">
              <a:defRPr/>
            </a:pPr>
            <a:endParaRPr lang="en-US" sz="2000" dirty="0">
              <a:latin typeface="Gill Sans" pitchFamily="-110" charset="0"/>
              <a:sym typeface="Gill Sans" pitchFamily="-110" charset="0"/>
            </a:endParaRPr>
          </a:p>
        </p:txBody>
      </p:sp>
      <p:sp>
        <p:nvSpPr>
          <p:cNvPr id="485381" name="Rectangle 5"/>
          <p:cNvSpPr>
            <a:spLocks noChangeArrowheads="1"/>
          </p:cNvSpPr>
          <p:nvPr/>
        </p:nvSpPr>
        <p:spPr bwMode="auto">
          <a:xfrm>
            <a:off x="0" y="2590800"/>
            <a:ext cx="9144000" cy="17526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800" b="1" dirty="0">
                <a:latin typeface="Gill Sans" pitchFamily="-110" charset="0"/>
                <a:sym typeface="Gill Sans" pitchFamily="-110" charset="0"/>
              </a:rPr>
              <a:t>Meaningful learning</a:t>
            </a:r>
          </a:p>
          <a:p>
            <a:pPr algn="ctr">
              <a:defRPr/>
            </a:pPr>
            <a:r>
              <a:rPr lang="en-US" sz="1800" dirty="0">
                <a:latin typeface="Gill Sans" pitchFamily="-110" charset="0"/>
                <a:sym typeface="Gill Sans" pitchFamily="-110" charset="0"/>
              </a:rPr>
              <a:t>Making connections between new information and prior knowledge.</a:t>
            </a:r>
          </a:p>
          <a:p>
            <a:pPr algn="ctr">
              <a:defRPr/>
            </a:pPr>
            <a:r>
              <a:rPr lang="en-US" sz="1800" dirty="0">
                <a:latin typeface="Gill Sans" pitchFamily="-110" charset="0"/>
                <a:sym typeface="Gill Sans" pitchFamily="-110" charset="0"/>
              </a:rPr>
              <a:t>Effective if associations made with prior knowledge are appropriate ones. </a:t>
            </a:r>
          </a:p>
          <a:p>
            <a:pPr algn="ctr">
              <a:defRPr/>
            </a:pPr>
            <a:r>
              <a:rPr lang="en-US" sz="1800" dirty="0">
                <a:latin typeface="Gill Sans" pitchFamily="-110" charset="0"/>
                <a:sym typeface="Gill Sans" pitchFamily="-110" charset="0"/>
              </a:rPr>
              <a:t>Educational implication: Students must connect new information to </a:t>
            </a:r>
          </a:p>
          <a:p>
            <a:pPr algn="ctr">
              <a:defRPr/>
            </a:pPr>
            <a:r>
              <a:rPr lang="en-US" sz="1800" dirty="0">
                <a:latin typeface="Gill Sans" pitchFamily="-110" charset="0"/>
                <a:sym typeface="Gill Sans" pitchFamily="-110" charset="0"/>
              </a:rPr>
              <a:t>things they already know</a:t>
            </a:r>
          </a:p>
          <a:p>
            <a:pPr algn="ctr">
              <a:defRPr/>
            </a:pPr>
            <a:endParaRPr lang="en-US" sz="1800" dirty="0">
              <a:latin typeface="Gill Sans" pitchFamily="-110" charset="0"/>
              <a:sym typeface="Gill Sans" pitchFamily="-110" charset="0"/>
            </a:endParaRPr>
          </a:p>
        </p:txBody>
      </p:sp>
      <p:sp>
        <p:nvSpPr>
          <p:cNvPr id="485382" name="Rectangle 6"/>
          <p:cNvSpPr>
            <a:spLocks noChangeArrowheads="1"/>
          </p:cNvSpPr>
          <p:nvPr/>
        </p:nvSpPr>
        <p:spPr bwMode="auto">
          <a:xfrm>
            <a:off x="0" y="4495800"/>
            <a:ext cx="9144000" cy="2362200"/>
          </a:xfrm>
          <a:prstGeom prst="rect">
            <a:avLst/>
          </a:prstGeom>
          <a:solidFill>
            <a:schemeClr val="accent1">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800" b="1" dirty="0">
                <a:latin typeface="Gill Sans" pitchFamily="-110" charset="0"/>
                <a:sym typeface="Gill Sans" pitchFamily="-110" charset="0"/>
              </a:rPr>
              <a:t>Organization</a:t>
            </a:r>
          </a:p>
          <a:p>
            <a:pPr algn="ctr">
              <a:defRPr/>
            </a:pPr>
            <a:r>
              <a:rPr lang="en-US" sz="1800" dirty="0">
                <a:latin typeface="Gill Sans" pitchFamily="-110" charset="0"/>
                <a:sym typeface="Gill Sans" pitchFamily="-110" charset="0"/>
              </a:rPr>
              <a:t>Making connections among various pieces of new information. </a:t>
            </a:r>
          </a:p>
          <a:p>
            <a:pPr algn="ctr">
              <a:defRPr/>
            </a:pPr>
            <a:r>
              <a:rPr lang="en-US" sz="1800" dirty="0">
                <a:latin typeface="Gill Sans" pitchFamily="-110" charset="0"/>
                <a:sym typeface="Gill Sans" pitchFamily="-110" charset="0"/>
              </a:rPr>
              <a:t>Effective if organizational structure is well laid out and consists of more than </a:t>
            </a:r>
          </a:p>
          <a:p>
            <a:pPr algn="ctr">
              <a:defRPr/>
            </a:pPr>
            <a:r>
              <a:rPr lang="en-US" sz="1800" dirty="0">
                <a:latin typeface="Gill Sans" pitchFamily="-110" charset="0"/>
                <a:sym typeface="Gill Sans" pitchFamily="-110" charset="0"/>
              </a:rPr>
              <a:t>just a “list” of separate facts.</a:t>
            </a:r>
          </a:p>
          <a:p>
            <a:pPr algn="ctr">
              <a:defRPr/>
            </a:pPr>
            <a:r>
              <a:rPr lang="en-US" sz="1800" dirty="0">
                <a:latin typeface="Gill Sans" pitchFamily="-110" charset="0"/>
                <a:sym typeface="Gill Sans" pitchFamily="-110" charset="0"/>
              </a:rPr>
              <a:t>Educational Implications: Students study and learn material in an </a:t>
            </a:r>
          </a:p>
          <a:p>
            <a:pPr algn="ctr">
              <a:defRPr/>
            </a:pPr>
            <a:r>
              <a:rPr lang="en-US" sz="1800" dirty="0">
                <a:latin typeface="Gill Sans" pitchFamily="-110" charset="0"/>
                <a:sym typeface="Gill Sans" pitchFamily="-110" charset="0"/>
              </a:rPr>
              <a:t>organized way, and know the organizational structure </a:t>
            </a:r>
          </a:p>
          <a:p>
            <a:pPr algn="ctr">
              <a:defRPr/>
            </a:pPr>
            <a:r>
              <a:rPr lang="en-US" sz="1800" dirty="0">
                <a:latin typeface="Gill Sans" pitchFamily="-110" charset="0"/>
                <a:sym typeface="Gill Sans" pitchFamily="-110" charset="0"/>
              </a:rPr>
              <a:t>and interrelationships in the material. </a:t>
            </a:r>
          </a:p>
        </p:txBody>
      </p:sp>
    </p:spTree>
    <p:extLst>
      <p:ext uri="{BB962C8B-B14F-4D97-AF65-F5344CB8AC3E}">
        <p14:creationId xmlns:p14="http://schemas.microsoft.com/office/powerpoint/2010/main" val="177949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538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53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8538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53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853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0" grpId="0" animBg="1"/>
      <p:bldP spid="485380" grpId="1" animBg="1"/>
      <p:bldP spid="485381" grpId="0" animBg="1"/>
      <p:bldP spid="485381" grpId="1" animBg="1"/>
      <p:bldP spid="485382" grpId="0" animBg="1"/>
      <p:bldP spid="485382"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
        <p:nvSpPr>
          <p:cNvPr id="4" name="Oval 3"/>
          <p:cNvSpPr/>
          <p:nvPr/>
        </p:nvSpPr>
        <p:spPr>
          <a:xfrm>
            <a:off x="324556" y="4343400"/>
            <a:ext cx="8133644"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466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general principles of how people gauge their memories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People often do not assess their knowledge directly by inspecting the contents of memory. Rather, they use cues such as </a:t>
            </a:r>
            <a:r>
              <a:rPr lang="en-US" u="sng" dirty="0" smtClean="0"/>
              <a:t>familiarity</a:t>
            </a:r>
            <a:r>
              <a:rPr lang="en-US" dirty="0" smtClean="0"/>
              <a:t> and </a:t>
            </a:r>
            <a:r>
              <a:rPr lang="en-US" u="sng" dirty="0" smtClean="0"/>
              <a:t>partial access</a:t>
            </a:r>
            <a:r>
              <a:rPr lang="en-US" dirty="0" smtClean="0"/>
              <a:t>. </a:t>
            </a:r>
          </a:p>
          <a:p>
            <a:r>
              <a:rPr lang="en-US" dirty="0" smtClean="0"/>
              <a:t>Second, most of the time these cues provide a reasonable assessment of knowledge, but they are fallible.</a:t>
            </a:r>
          </a:p>
          <a:p>
            <a:pPr marL="0" lvl="1" indent="0">
              <a:buNone/>
            </a:pPr>
            <a:endParaRPr lang="en-US" dirty="0" smtClean="0"/>
          </a:p>
          <a:p>
            <a:pPr marL="0" lvl="1" indent="0">
              <a:buNone/>
            </a:pPr>
            <a:endParaRPr lang="en-US" dirty="0"/>
          </a:p>
          <a:p>
            <a:pPr marL="0" lvl="1" indent="0">
              <a:buNone/>
            </a:pPr>
            <a:r>
              <a:rPr lang="en-US" dirty="0" smtClean="0"/>
              <a:t>(</a:t>
            </a:r>
            <a:r>
              <a:rPr lang="en-US" dirty="0"/>
              <a:t>Daniel T. Willingham (2003/2004)</a:t>
            </a:r>
          </a:p>
          <a:p>
            <a:endParaRPr lang="en-US" dirty="0"/>
          </a:p>
        </p:txBody>
      </p:sp>
    </p:spTree>
    <p:extLst>
      <p:ext uri="{BB962C8B-B14F-4D97-AF65-F5344CB8AC3E}">
        <p14:creationId xmlns:p14="http://schemas.microsoft.com/office/powerpoint/2010/main" val="4026245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Familiarity - is the knowledge of having seen or otherwise experienced some stimulus before, but having little information associated with it in your memory.</a:t>
            </a:r>
          </a:p>
          <a:p>
            <a:r>
              <a:rPr lang="en-US" dirty="0" smtClean="0"/>
              <a:t>Fools our mind into thinking we know more than we do. Example, seeing someone and sensing that her face is familiar but being unable to remember who that person is or how we know her.</a:t>
            </a:r>
          </a:p>
          <a:p>
            <a:endParaRPr lang="en-US" dirty="0" smtClean="0"/>
          </a:p>
          <a:p>
            <a:pPr marL="0" lvl="1" indent="0">
              <a:buNone/>
            </a:pPr>
            <a:r>
              <a:rPr lang="en-US" dirty="0"/>
              <a:t>(Daniel T. Willingham (2003/2004)</a:t>
            </a:r>
          </a:p>
          <a:p>
            <a:endParaRPr lang="en-US" dirty="0" smtClean="0"/>
          </a:p>
          <a:p>
            <a:endParaRPr lang="en-US" dirty="0"/>
          </a:p>
        </p:txBody>
      </p:sp>
    </p:spTree>
    <p:extLst>
      <p:ext uri="{BB962C8B-B14F-4D97-AF65-F5344CB8AC3E}">
        <p14:creationId xmlns:p14="http://schemas.microsoft.com/office/powerpoint/2010/main" val="151189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Familiarity </a:t>
            </a: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r>
              <a:rPr lang="en-US" dirty="0" smtClean="0"/>
              <a:t>An insidious effect of familiarity is that it can give you the feeling that you know something when you really don't. </a:t>
            </a:r>
          </a:p>
          <a:p>
            <a:r>
              <a:rPr lang="en-US" dirty="0" smtClean="0"/>
              <a:t>For example, it has been shown that if some key words of a question are familiar, you are more likely to think that you know the answer to the question (</a:t>
            </a:r>
            <a:r>
              <a:rPr lang="en-US" dirty="0" err="1" smtClean="0"/>
              <a:t>Reder</a:t>
            </a:r>
            <a:r>
              <a:rPr lang="en-US" dirty="0" smtClean="0"/>
              <a:t>, 1987).</a:t>
            </a:r>
          </a:p>
          <a:p>
            <a:r>
              <a:rPr lang="en-US" dirty="0" err="1" smtClean="0"/>
              <a:t>Reder</a:t>
            </a:r>
            <a:r>
              <a:rPr lang="en-US" dirty="0" smtClean="0"/>
              <a:t> found that subjects were likely to say that they knew the answer to a question containing familiar words, irrespective of whether they could actually answer the question. For questions in which words had not been rendered familiar, subjects were fairly accurate in rapidly assessing their knowledge. </a:t>
            </a:r>
          </a:p>
          <a:p>
            <a:pPr marL="0" indent="0">
              <a:buNone/>
            </a:pPr>
            <a:endParaRPr lang="en-US" dirty="0" smtClean="0"/>
          </a:p>
          <a:p>
            <a:pPr marL="0" lvl="1" indent="0">
              <a:buNone/>
            </a:pPr>
            <a:r>
              <a:rPr lang="en-US" dirty="0"/>
              <a:t>(</a:t>
            </a:r>
            <a:r>
              <a:rPr lang="en-US" dirty="0" smtClean="0"/>
              <a:t>Daniel </a:t>
            </a:r>
            <a:r>
              <a:rPr lang="en-US" dirty="0"/>
              <a:t>T. Willingham (2003/2004)</a:t>
            </a:r>
          </a:p>
          <a:p>
            <a:endParaRPr lang="en-US" dirty="0"/>
          </a:p>
        </p:txBody>
      </p:sp>
    </p:spTree>
    <p:extLst>
      <p:ext uri="{BB962C8B-B14F-4D97-AF65-F5344CB8AC3E}">
        <p14:creationId xmlns:p14="http://schemas.microsoft.com/office/powerpoint/2010/main" val="4268218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Partial Access</a:t>
            </a:r>
            <a:endParaRPr lang="en-US" dirty="0"/>
          </a:p>
        </p:txBody>
      </p:sp>
      <p:sp>
        <p:nvSpPr>
          <p:cNvPr id="3" name="Content Placeholder 2"/>
          <p:cNvSpPr>
            <a:spLocks noGrp="1"/>
          </p:cNvSpPr>
          <p:nvPr>
            <p:ph idx="1"/>
          </p:nvPr>
        </p:nvSpPr>
        <p:spPr>
          <a:xfrm>
            <a:off x="457200" y="1219200"/>
            <a:ext cx="8229600" cy="5715000"/>
          </a:xfrm>
        </p:spPr>
        <p:txBody>
          <a:bodyPr>
            <a:normAutofit fontScale="85000" lnSpcReduction="10000"/>
          </a:bodyPr>
          <a:lstStyle/>
          <a:p>
            <a:r>
              <a:rPr lang="en-US" dirty="0" smtClean="0"/>
              <a:t>The knowledge that an individual has of either a component of the target material or information closely related to the target material. </a:t>
            </a:r>
          </a:p>
          <a:p>
            <a:r>
              <a:rPr lang="en-US" dirty="0" smtClean="0"/>
              <a:t>For example, suppose I ask you a question and the answer doesn't immediately come to mind, but some related information does. Your quick retrieval of this partial information will lead to a feeling of knowing the relevant information — even if it is not actually in your memory (</a:t>
            </a:r>
            <a:r>
              <a:rPr lang="en-US" dirty="0" err="1" smtClean="0"/>
              <a:t>Koriat</a:t>
            </a:r>
            <a:r>
              <a:rPr lang="en-US" dirty="0" smtClean="0"/>
              <a:t> &amp; Levy-</a:t>
            </a:r>
            <a:r>
              <a:rPr lang="en-US" dirty="0" err="1" smtClean="0"/>
              <a:t>Sadot</a:t>
            </a:r>
            <a:r>
              <a:rPr lang="en-US" dirty="0" smtClean="0"/>
              <a:t>, 2001).</a:t>
            </a:r>
          </a:p>
          <a:p>
            <a:r>
              <a:rPr lang="en-US" dirty="0" smtClean="0"/>
              <a:t>Our mind is fooled when we know part of the material or related material.</a:t>
            </a:r>
          </a:p>
          <a:p>
            <a:pPr marL="0" lvl="1" indent="0">
              <a:buNone/>
            </a:pPr>
            <a:endParaRPr lang="en-US" dirty="0" smtClean="0"/>
          </a:p>
          <a:p>
            <a:pPr marL="0" lvl="1" indent="0">
              <a:buNone/>
            </a:pPr>
            <a:endParaRPr lang="en-US" dirty="0" smtClean="0"/>
          </a:p>
          <a:p>
            <a:pPr marL="0" lvl="1" indent="0">
              <a:buNone/>
            </a:pPr>
            <a:r>
              <a:rPr lang="en-US" dirty="0" smtClean="0"/>
              <a:t>(</a:t>
            </a:r>
            <a:r>
              <a:rPr lang="en-US" dirty="0"/>
              <a:t>Daniel T. Willingham (2003/2004)</a:t>
            </a:r>
          </a:p>
          <a:p>
            <a:endParaRPr lang="en-US" dirty="0"/>
          </a:p>
        </p:txBody>
      </p:sp>
    </p:spTree>
    <p:extLst>
      <p:ext uri="{BB962C8B-B14F-4D97-AF65-F5344CB8AC3E}">
        <p14:creationId xmlns:p14="http://schemas.microsoft.com/office/powerpoint/2010/main" val="1437049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normAutofit fontScale="90000"/>
          </a:bodyPr>
          <a:lstStyle/>
          <a:p>
            <a:r>
              <a:rPr lang="en-US" dirty="0" smtClean="0"/>
              <a:t>How students end up with "familiarity" and "partial access" to material</a:t>
            </a:r>
            <a:endParaRPr lang="en-US"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b="1" dirty="0" smtClean="0"/>
              <a:t>Rereading - </a:t>
            </a:r>
            <a:r>
              <a:rPr lang="en-US" sz="2000" dirty="0" smtClean="0"/>
              <a:t>To prepare for an examination, a student rereads her </a:t>
            </a:r>
            <a:r>
              <a:rPr lang="en-US" sz="2000" dirty="0" err="1" smtClean="0"/>
              <a:t>classnotes</a:t>
            </a:r>
            <a:r>
              <a:rPr lang="en-US" sz="2000" dirty="0" smtClean="0"/>
              <a:t> and textbook. Along the way, she encounters familiar terms ("familiar" as in she knows she's heard these terms before), and indeed they become even more familiar to her as she rereads. She thinks, "Yes, I've seen this, I know this, I understand this." But feeling that you understand material as it is presented to you is not the same as being able to recount it yourself. Students usually spent a great deal of time reading over the course material, yielding a lot of familiarity, but not the necessary and richer </a:t>
            </a:r>
            <a:r>
              <a:rPr lang="en-US" sz="2000" dirty="0" err="1" smtClean="0"/>
              <a:t>recollective</a:t>
            </a:r>
            <a:r>
              <a:rPr lang="en-US" sz="2000" dirty="0" smtClean="0"/>
              <a:t> knowledge.</a:t>
            </a:r>
          </a:p>
          <a:p>
            <a:r>
              <a:rPr lang="en-US" b="1" dirty="0" smtClean="0"/>
              <a:t>Shallow Processing – </a:t>
            </a:r>
            <a:r>
              <a:rPr lang="en-US" sz="2200" dirty="0" smtClean="0"/>
              <a:t>the deep meaning of a lesson will only reside in a student's memory if the student has actively thought about that deep meaning. If a student did not process and retain the deep meaning intended by the lesson but only absorb key terms his familiarity with these key terms could mislead him into believing he was ready for a test on the subject.</a:t>
            </a:r>
          </a:p>
          <a:p>
            <a:pPr marL="0" indent="0">
              <a:buNone/>
            </a:pPr>
            <a:endParaRPr lang="en-US" sz="2200" dirty="0"/>
          </a:p>
        </p:txBody>
      </p:sp>
    </p:spTree>
    <p:extLst>
      <p:ext uri="{BB962C8B-B14F-4D97-AF65-F5344CB8AC3E}">
        <p14:creationId xmlns:p14="http://schemas.microsoft.com/office/powerpoint/2010/main" val="1137001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students end up with "familiarity" and "partial access" to material</a:t>
            </a:r>
            <a:endParaRPr lang="en-US" dirty="0"/>
          </a:p>
        </p:txBody>
      </p:sp>
      <p:sp>
        <p:nvSpPr>
          <p:cNvPr id="3" name="Content Placeholder 2"/>
          <p:cNvSpPr>
            <a:spLocks noGrp="1"/>
          </p:cNvSpPr>
          <p:nvPr>
            <p:ph idx="1"/>
          </p:nvPr>
        </p:nvSpPr>
        <p:spPr/>
        <p:txBody>
          <a:bodyPr/>
          <a:lstStyle/>
          <a:p>
            <a:pPr>
              <a:lnSpc>
                <a:spcPct val="90000"/>
              </a:lnSpc>
            </a:pPr>
            <a:r>
              <a:rPr lang="en-US" sz="3000" b="1" dirty="0" smtClean="0"/>
              <a:t>Recollecting Related Information - </a:t>
            </a:r>
            <a:r>
              <a:rPr lang="en-US" sz="2000" dirty="0" smtClean="0"/>
              <a:t>sometimes students know a lot of information related to the target topic, and that makes them feel as though they know the target information but haven’t yet come to understand the core issue.</a:t>
            </a:r>
            <a:endParaRPr lang="en-US" sz="2000" dirty="0"/>
          </a:p>
        </p:txBody>
      </p:sp>
    </p:spTree>
    <p:extLst>
      <p:ext uri="{BB962C8B-B14F-4D97-AF65-F5344CB8AC3E}">
        <p14:creationId xmlns:p14="http://schemas.microsoft.com/office/powerpoint/2010/main" val="3966309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your knowledge Superficial or Incomplete?  Steps for Assessment..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T</a:t>
            </a:r>
            <a:r>
              <a:rPr lang="en-US" dirty="0" smtClean="0"/>
              <a:t>he standard of "knowing" is the "ability to explain to others," not "understanding when explained by others.“</a:t>
            </a:r>
          </a:p>
          <a:p>
            <a:r>
              <a:rPr lang="en-US" dirty="0"/>
              <a:t>A</a:t>
            </a:r>
            <a:r>
              <a:rPr lang="en-US" dirty="0" smtClean="0"/>
              <a:t>rticulate what you know in written or oral form, thereby making what you know or don't know explicit, and therefore easier to evaluate, and easier to build on or revise.</a:t>
            </a:r>
          </a:p>
          <a:p>
            <a:r>
              <a:rPr lang="en-US" i="1" dirty="0"/>
              <a:t>Begin each day (or selected days) with a written self test.</a:t>
            </a:r>
            <a:r>
              <a:rPr lang="en-US" dirty="0"/>
              <a:t> </a:t>
            </a:r>
            <a:endParaRPr lang="en-US" dirty="0" smtClean="0"/>
          </a:p>
          <a:p>
            <a:r>
              <a:rPr lang="en-US" i="1" dirty="0"/>
              <a:t>D</a:t>
            </a:r>
            <a:r>
              <a:rPr lang="en-US" i="1" dirty="0" smtClean="0"/>
              <a:t>o </a:t>
            </a:r>
            <a:r>
              <a:rPr lang="en-US" i="1" dirty="0"/>
              <a:t>self tests at home or in preparing for examinations.</a:t>
            </a:r>
            <a:r>
              <a:rPr lang="en-US" dirty="0"/>
              <a:t> </a:t>
            </a:r>
            <a:endParaRPr lang="en-US" dirty="0" smtClean="0"/>
          </a:p>
          <a:p>
            <a:pPr marL="0" indent="0">
              <a:buNone/>
            </a:pPr>
            <a:endParaRPr lang="en-US" dirty="0"/>
          </a:p>
          <a:p>
            <a:pPr marL="0" lvl="1" indent="0">
              <a:buNone/>
            </a:pPr>
            <a:r>
              <a:rPr lang="en-US" dirty="0"/>
              <a:t>(Daniel T. Willingham (2003/2004)</a:t>
            </a:r>
          </a:p>
          <a:p>
            <a:pPr marL="0" indent="0">
              <a:buNone/>
            </a:pPr>
            <a:endParaRPr lang="en-US" dirty="0" smtClean="0"/>
          </a:p>
        </p:txBody>
      </p:sp>
    </p:spTree>
    <p:extLst>
      <p:ext uri="{BB962C8B-B14F-4D97-AF65-F5344CB8AC3E}">
        <p14:creationId xmlns:p14="http://schemas.microsoft.com/office/powerpoint/2010/main" val="4062970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lstStyle/>
          <a:p>
            <a:r>
              <a:rPr lang="en-US" dirty="0" smtClean="0"/>
              <a:t>Final Assessment</a:t>
            </a:r>
            <a:endParaRPr lang="en-US" dirty="0"/>
          </a:p>
        </p:txBody>
      </p:sp>
      <p:pic>
        <p:nvPicPr>
          <p:cNvPr id="4" name="Content Placeholder 3" descr="https://encrypted-tbn2.gstatic.com/images?q=tbn:ANd9GcQ_nEyWU03jGEFlfNUWD8ltkLR2dSGk37l9baF_gduYKz8lvFQv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95400"/>
            <a:ext cx="4648199" cy="5334000"/>
          </a:xfrm>
          <a:prstGeom prst="rect">
            <a:avLst/>
          </a:prstGeom>
          <a:noFill/>
          <a:ln>
            <a:noFill/>
          </a:ln>
        </p:spPr>
      </p:pic>
      <p:sp>
        <p:nvSpPr>
          <p:cNvPr id="5" name="TextBox 4"/>
          <p:cNvSpPr txBox="1"/>
          <p:nvPr/>
        </p:nvSpPr>
        <p:spPr>
          <a:xfrm>
            <a:off x="4408989" y="4876800"/>
            <a:ext cx="4278735" cy="646331"/>
          </a:xfrm>
          <a:prstGeom prst="rect">
            <a:avLst/>
          </a:prstGeom>
          <a:noFill/>
        </p:spPr>
        <p:txBody>
          <a:bodyPr wrap="none" rtlCol="0">
            <a:spAutoFit/>
          </a:bodyPr>
          <a:lstStyle/>
          <a:p>
            <a:r>
              <a:rPr lang="en-US" dirty="0" smtClean="0"/>
              <a:t>I know the content and can explain it to </a:t>
            </a:r>
          </a:p>
          <a:p>
            <a:r>
              <a:rPr lang="en-US" dirty="0" smtClean="0"/>
              <a:t>another student.</a:t>
            </a:r>
            <a:endParaRPr lang="en-US" dirty="0"/>
          </a:p>
        </p:txBody>
      </p:sp>
      <p:sp>
        <p:nvSpPr>
          <p:cNvPr id="6" name="TextBox 5"/>
          <p:cNvSpPr txBox="1"/>
          <p:nvPr/>
        </p:nvSpPr>
        <p:spPr>
          <a:xfrm>
            <a:off x="4408989" y="3581400"/>
            <a:ext cx="4581703" cy="646331"/>
          </a:xfrm>
          <a:prstGeom prst="rect">
            <a:avLst/>
          </a:prstGeom>
          <a:noFill/>
        </p:spPr>
        <p:txBody>
          <a:bodyPr wrap="none" rtlCol="0">
            <a:spAutoFit/>
          </a:bodyPr>
          <a:lstStyle/>
          <a:p>
            <a:r>
              <a:rPr lang="en-US" dirty="0" smtClean="0"/>
              <a:t>I remember a few things about the content </a:t>
            </a:r>
          </a:p>
          <a:p>
            <a:r>
              <a:rPr lang="en-US" dirty="0" smtClean="0"/>
              <a:t>but need some review.</a:t>
            </a:r>
            <a:endParaRPr lang="en-US" dirty="0"/>
          </a:p>
        </p:txBody>
      </p:sp>
      <p:sp>
        <p:nvSpPr>
          <p:cNvPr id="7" name="TextBox 6"/>
          <p:cNvSpPr txBox="1"/>
          <p:nvPr/>
        </p:nvSpPr>
        <p:spPr>
          <a:xfrm>
            <a:off x="4408988" y="2362200"/>
            <a:ext cx="4581703" cy="646331"/>
          </a:xfrm>
          <a:prstGeom prst="rect">
            <a:avLst/>
          </a:prstGeom>
          <a:noFill/>
        </p:spPr>
        <p:txBody>
          <a:bodyPr wrap="none" rtlCol="0">
            <a:spAutoFit/>
          </a:bodyPr>
          <a:lstStyle/>
          <a:p>
            <a:r>
              <a:rPr lang="en-US" dirty="0" smtClean="0"/>
              <a:t>I need to hear the information again – and </a:t>
            </a:r>
          </a:p>
          <a:p>
            <a:r>
              <a:rPr lang="en-US" dirty="0" smtClean="0"/>
              <a:t>maybe in a new way – to understand it. </a:t>
            </a:r>
            <a:endParaRPr lang="en-US" dirty="0"/>
          </a:p>
        </p:txBody>
      </p:sp>
      <p:sp>
        <p:nvSpPr>
          <p:cNvPr id="8" name="Oval 7"/>
          <p:cNvSpPr/>
          <p:nvPr/>
        </p:nvSpPr>
        <p:spPr>
          <a:xfrm>
            <a:off x="3733800" y="4419600"/>
            <a:ext cx="5715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58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Where does your time go?</a:t>
            </a:r>
          </a:p>
        </p:txBody>
      </p:sp>
      <p:sp>
        <p:nvSpPr>
          <p:cNvPr id="17411" name="Content Placeholder 2"/>
          <p:cNvSpPr>
            <a:spLocks noGrp="1"/>
          </p:cNvSpPr>
          <p:nvPr>
            <p:ph idx="1"/>
          </p:nvPr>
        </p:nvSpPr>
        <p:spPr/>
        <p:txBody>
          <a:bodyPr>
            <a:normAutofit/>
          </a:bodyPr>
          <a:lstStyle/>
          <a:p>
            <a:pPr eaLnBrk="1" hangingPunct="1"/>
            <a:endParaRPr lang="en-US" dirty="0" smtClean="0"/>
          </a:p>
          <a:p>
            <a:pPr eaLnBrk="1" hangingPunct="1"/>
            <a:r>
              <a:rPr lang="en-US" sz="2400" dirty="0" smtClean="0"/>
              <a:t>On what activities did you spend the most amount of time?</a:t>
            </a:r>
          </a:p>
          <a:p>
            <a:pPr eaLnBrk="1" hangingPunct="1"/>
            <a:r>
              <a:rPr lang="en-US" sz="2400" dirty="0" smtClean="0"/>
              <a:t>On what activities did you spend the least amount of time?</a:t>
            </a:r>
          </a:p>
          <a:p>
            <a:pPr eaLnBrk="1" hangingPunct="1"/>
            <a:r>
              <a:rPr lang="en-US" sz="2400" dirty="0" smtClean="0"/>
              <a:t>To what activities would you like to devote more time?</a:t>
            </a:r>
          </a:p>
          <a:p>
            <a:pPr eaLnBrk="1" hangingPunct="1"/>
            <a:r>
              <a:rPr lang="en-US" sz="2400" dirty="0" smtClean="0"/>
              <a:t>Are you satisfied with the way you spend your time?</a:t>
            </a:r>
          </a:p>
          <a:p>
            <a:pPr eaLnBrk="1" hangingPunct="1"/>
            <a:r>
              <a:rPr lang="en-US" sz="2400" dirty="0" smtClean="0"/>
              <a:t>What changes would you like to make?</a:t>
            </a:r>
          </a:p>
          <a:p>
            <a:pPr marL="0" indent="0" eaLnBrk="1" hangingPunct="1">
              <a:buNone/>
            </a:pPr>
            <a:endParaRPr lang="en-US" sz="2400" dirty="0" smtClean="0"/>
          </a:p>
          <a:p>
            <a:pPr algn="r" eaLnBrk="1" hangingPunct="1">
              <a:buFont typeface="Arial" pitchFamily="34" charset="0"/>
              <a:buNone/>
            </a:pPr>
            <a:r>
              <a:rPr lang="en-US" sz="1900" dirty="0" smtClean="0"/>
              <a:t>Sources:</a:t>
            </a:r>
          </a:p>
          <a:p>
            <a:pPr algn="r" eaLnBrk="1" hangingPunct="1">
              <a:buFont typeface="Arial" pitchFamily="34" charset="0"/>
              <a:buNone/>
            </a:pPr>
            <a:r>
              <a:rPr lang="en-US" sz="1900" dirty="0" smtClean="0"/>
              <a:t>Carol </a:t>
            </a:r>
            <a:r>
              <a:rPr lang="en-US" sz="1900" dirty="0" err="1" smtClean="0"/>
              <a:t>Kanar</a:t>
            </a:r>
            <a:r>
              <a:rPr lang="en-US" sz="1900" dirty="0" smtClean="0"/>
              <a:t>, </a:t>
            </a:r>
            <a:r>
              <a:rPr lang="en-US" sz="1900" i="1" dirty="0" smtClean="0"/>
              <a:t>The Confident Student</a:t>
            </a:r>
            <a:endParaRPr lang="en-US" sz="1900" dirty="0" smtClean="0"/>
          </a:p>
        </p:txBody>
      </p:sp>
    </p:spTree>
    <p:extLst>
      <p:ext uri="{BB962C8B-B14F-4D97-AF65-F5344CB8AC3E}">
        <p14:creationId xmlns:p14="http://schemas.microsoft.com/office/powerpoint/2010/main" val="10975959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Time management</a:t>
            </a:r>
          </a:p>
          <a:p>
            <a:r>
              <a:rPr lang="en-US" dirty="0" smtClean="0"/>
              <a:t>Effective note taking</a:t>
            </a:r>
          </a:p>
          <a:p>
            <a:r>
              <a:rPr lang="en-US" dirty="0" smtClean="0"/>
              <a:t>Active reading</a:t>
            </a:r>
          </a:p>
          <a:p>
            <a:r>
              <a:rPr lang="en-US" dirty="0" smtClean="0"/>
              <a:t>Self Regulation/Metacognition</a:t>
            </a:r>
          </a:p>
          <a:p>
            <a:r>
              <a:rPr lang="en-US" dirty="0" smtClean="0"/>
              <a:t>Milking your memory</a:t>
            </a:r>
          </a:p>
          <a:p>
            <a:r>
              <a:rPr lang="en-US" dirty="0" smtClean="0"/>
              <a:t>Why students think they understand, when they </a:t>
            </a:r>
            <a:r>
              <a:rPr lang="en-US" dirty="0" err="1" smtClean="0"/>
              <a:t>dont</a:t>
            </a:r>
            <a:endParaRPr lang="en-US" dirty="0"/>
          </a:p>
        </p:txBody>
      </p:sp>
    </p:spTree>
    <p:extLst>
      <p:ext uri="{BB962C8B-B14F-4D97-AF65-F5344CB8AC3E}">
        <p14:creationId xmlns:p14="http://schemas.microsoft.com/office/powerpoint/2010/main" val="11714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smtClean="0"/>
              <a:t>We lose a lot of time in unproductive ways…</a:t>
            </a:r>
          </a:p>
        </p:txBody>
      </p:sp>
      <p:sp>
        <p:nvSpPr>
          <p:cNvPr id="27651" name="Content Placeholder 2"/>
          <p:cNvSpPr>
            <a:spLocks noGrp="1"/>
          </p:cNvSpPr>
          <p:nvPr>
            <p:ph idx="1"/>
          </p:nvPr>
        </p:nvSpPr>
        <p:spPr/>
        <p:txBody>
          <a:bodyPr/>
          <a:lstStyle/>
          <a:p>
            <a:pPr lvl="1"/>
            <a:r>
              <a:rPr lang="en-US" b="1" dirty="0" smtClean="0">
                <a:solidFill>
                  <a:srgbClr val="FF0000"/>
                </a:solidFill>
              </a:rPr>
              <a:t>Eliminate those time thieves!</a:t>
            </a:r>
          </a:p>
          <a:p>
            <a:pPr lvl="1">
              <a:buFont typeface="Arial" pitchFamily="34" charset="0"/>
              <a:buNone/>
            </a:pPr>
            <a:endParaRPr lang="en-US" b="1" dirty="0" smtClean="0">
              <a:solidFill>
                <a:srgbClr val="FF0000"/>
              </a:solidFill>
            </a:endParaRPr>
          </a:p>
          <a:p>
            <a:r>
              <a:rPr lang="en-US" dirty="0" smtClean="0"/>
              <a:t>Example of time thieves include:</a:t>
            </a:r>
          </a:p>
          <a:p>
            <a:pPr lvl="1"/>
            <a:r>
              <a:rPr lang="en-US" sz="2000" dirty="0" smtClean="0"/>
              <a:t>Procrastination</a:t>
            </a:r>
          </a:p>
          <a:p>
            <a:pPr lvl="1"/>
            <a:r>
              <a:rPr lang="en-US" sz="2000" dirty="0" smtClean="0"/>
              <a:t>External Distractions (noise, music, TV, </a:t>
            </a:r>
            <a:r>
              <a:rPr lang="en-US" sz="2000" dirty="0" err="1" smtClean="0"/>
              <a:t>facebook</a:t>
            </a:r>
            <a:r>
              <a:rPr lang="en-US" sz="2000" dirty="0" smtClean="0"/>
              <a:t>, </a:t>
            </a:r>
            <a:r>
              <a:rPr lang="en-US" sz="2000" dirty="0" err="1" smtClean="0"/>
              <a:t>etc</a:t>
            </a:r>
            <a:r>
              <a:rPr lang="en-US" sz="2000" dirty="0" smtClean="0"/>
              <a:t>)</a:t>
            </a:r>
          </a:p>
          <a:p>
            <a:pPr lvl="1"/>
            <a:r>
              <a:rPr lang="en-US" sz="2000" dirty="0" smtClean="0"/>
              <a:t>Internal Distractions (hunger, fatigue, worrying, </a:t>
            </a:r>
            <a:r>
              <a:rPr lang="en-US" sz="2000" dirty="0" err="1" smtClean="0"/>
              <a:t>etc</a:t>
            </a:r>
            <a:r>
              <a:rPr lang="en-US" sz="2000" dirty="0" smtClean="0"/>
              <a:t>)</a:t>
            </a:r>
          </a:p>
          <a:p>
            <a:pPr lvl="1"/>
            <a:r>
              <a:rPr lang="en-US" sz="2000" dirty="0" smtClean="0"/>
              <a:t>Over scheduling</a:t>
            </a:r>
          </a:p>
          <a:p>
            <a:pPr lvl="1"/>
            <a:r>
              <a:rPr lang="en-US" sz="2000" dirty="0" smtClean="0"/>
              <a:t>Poor organization</a:t>
            </a:r>
          </a:p>
          <a:p>
            <a:pPr lvl="1"/>
            <a:r>
              <a:rPr lang="en-US" sz="2000" dirty="0" smtClean="0"/>
              <a:t>Our peers!  Sorry, but it’s true.  Stress spreads like wildfire and before you know it your wasting time fretting/worrying/complaining about something when you should be just digging in</a:t>
            </a:r>
          </a:p>
        </p:txBody>
      </p:sp>
      <p:pic>
        <p:nvPicPr>
          <p:cNvPr id="17412" name="Picture 2" descr="C:\Documents and Settings\kherboli\Local Settings\Temporary Internet Files\Content.IE5\QXCVELQX\MCj00843820000[1].wmf"/>
          <p:cNvPicPr>
            <a:picLocks noChangeAspect="1" noChangeArrowheads="1"/>
          </p:cNvPicPr>
          <p:nvPr/>
        </p:nvPicPr>
        <p:blipFill>
          <a:blip r:embed="rId2" cstate="print"/>
          <a:srcRect/>
          <a:stretch>
            <a:fillRect/>
          </a:stretch>
        </p:blipFill>
        <p:spPr bwMode="auto">
          <a:xfrm>
            <a:off x="6172200" y="2667000"/>
            <a:ext cx="2535238" cy="1930400"/>
          </a:xfrm>
          <a:prstGeom prst="rect">
            <a:avLst/>
          </a:prstGeom>
          <a:noFill/>
          <a:ln w="9525">
            <a:noFill/>
            <a:miter lim="800000"/>
            <a:headEnd/>
            <a:tailEnd/>
          </a:ln>
        </p:spPr>
      </p:pic>
      <p:pic>
        <p:nvPicPr>
          <p:cNvPr id="17413" name="Picture 6" descr="C:\Documents and Settings\kherboli\Local Settings\Temporary Internet Files\Content.IE5\G50R83SZ\MCj04316180000[1].png"/>
          <p:cNvPicPr>
            <a:picLocks noChangeAspect="1" noChangeArrowheads="1"/>
          </p:cNvPicPr>
          <p:nvPr/>
        </p:nvPicPr>
        <p:blipFill>
          <a:blip r:embed="rId3" cstate="print"/>
          <a:srcRect/>
          <a:stretch>
            <a:fillRect/>
          </a:stretch>
        </p:blipFill>
        <p:spPr bwMode="auto">
          <a:xfrm>
            <a:off x="7848600" y="2971800"/>
            <a:ext cx="762000" cy="762000"/>
          </a:xfrm>
          <a:prstGeom prst="rect">
            <a:avLst/>
          </a:prstGeom>
          <a:noFill/>
          <a:ln w="9525">
            <a:noFill/>
            <a:miter lim="800000"/>
            <a:headEnd/>
            <a:tailEnd/>
          </a:ln>
        </p:spPr>
      </p:pic>
    </p:spTree>
    <p:extLst>
      <p:ext uri="{BB962C8B-B14F-4D97-AF65-F5344CB8AC3E}">
        <p14:creationId xmlns:p14="http://schemas.microsoft.com/office/powerpoint/2010/main" val="27591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How to eliminate Time Thieves	</a:t>
            </a:r>
          </a:p>
        </p:txBody>
      </p:sp>
      <p:sp>
        <p:nvSpPr>
          <p:cNvPr id="18435" name="Content Placeholder 2"/>
          <p:cNvSpPr>
            <a:spLocks noGrp="1"/>
          </p:cNvSpPr>
          <p:nvPr>
            <p:ph idx="1"/>
          </p:nvPr>
        </p:nvSpPr>
        <p:spPr>
          <a:xfrm>
            <a:off x="457200" y="1371600"/>
            <a:ext cx="8229600" cy="4572000"/>
          </a:xfrm>
        </p:spPr>
        <p:txBody>
          <a:bodyPr/>
          <a:lstStyle/>
          <a:p>
            <a:pPr>
              <a:buFont typeface="Arial" pitchFamily="34" charset="0"/>
              <a:buNone/>
            </a:pPr>
            <a:r>
              <a:rPr lang="en-US" sz="1800" dirty="0" smtClean="0"/>
              <a:t>1.</a:t>
            </a:r>
            <a:r>
              <a:rPr lang="en-US" sz="1800" b="1" dirty="0" smtClean="0"/>
              <a:t>Identify what steals your time (go back a few slides and make that list).</a:t>
            </a:r>
          </a:p>
          <a:p>
            <a:pPr>
              <a:buFont typeface="Arial" pitchFamily="34" charset="0"/>
              <a:buNone/>
            </a:pPr>
            <a:endParaRPr lang="en-US" sz="1800" dirty="0" smtClean="0"/>
          </a:p>
          <a:p>
            <a:pPr>
              <a:buFont typeface="Arial" pitchFamily="34" charset="0"/>
              <a:buNone/>
            </a:pPr>
            <a:r>
              <a:rPr lang="en-US" sz="1800" dirty="0" smtClean="0"/>
              <a:t>2. </a:t>
            </a:r>
            <a:r>
              <a:rPr lang="en-US" sz="1800" b="1" dirty="0" smtClean="0"/>
              <a:t>Organize a plan and a “to do” list…</a:t>
            </a:r>
          </a:p>
          <a:p>
            <a:pPr lvl="1"/>
            <a:r>
              <a:rPr lang="en-US" sz="1800" dirty="0" smtClean="0"/>
              <a:t>List your obligations</a:t>
            </a:r>
          </a:p>
          <a:p>
            <a:pPr lvl="1"/>
            <a:r>
              <a:rPr lang="en-US" sz="1800" dirty="0" smtClean="0"/>
              <a:t>Set time limits</a:t>
            </a:r>
          </a:p>
          <a:p>
            <a:pPr lvl="1"/>
            <a:r>
              <a:rPr lang="en-US" sz="1800" dirty="0" smtClean="0"/>
              <a:t>Avoid new commitments that would…</a:t>
            </a:r>
          </a:p>
          <a:p>
            <a:pPr lvl="2">
              <a:buFont typeface="Arial" pitchFamily="34" charset="0"/>
              <a:buAutoNum type="alphaLcPeriod"/>
            </a:pPr>
            <a:r>
              <a:rPr lang="en-US" sz="1800" dirty="0" smtClean="0"/>
              <a:t>Not be a priority</a:t>
            </a:r>
          </a:p>
          <a:p>
            <a:pPr lvl="2">
              <a:buFont typeface="Arial" pitchFamily="34" charset="0"/>
              <a:buAutoNum type="alphaLcPeriod"/>
            </a:pPr>
            <a:r>
              <a:rPr lang="en-US" sz="1800" dirty="0" smtClean="0"/>
              <a:t>Would take away time from meeting your goals</a:t>
            </a:r>
          </a:p>
          <a:p>
            <a:pPr lvl="1"/>
            <a:r>
              <a:rPr lang="en-US" sz="1800" dirty="0" smtClean="0"/>
              <a:t>Schedule enough time to sleep, eat, and exercise!</a:t>
            </a:r>
          </a:p>
          <a:p>
            <a:pPr lvl="1">
              <a:buFont typeface="Arial" pitchFamily="34" charset="0"/>
              <a:buNone/>
            </a:pPr>
            <a:endParaRPr lang="en-US" sz="1800" dirty="0" smtClean="0"/>
          </a:p>
          <a:p>
            <a:pPr>
              <a:buFont typeface="Arial" pitchFamily="34" charset="0"/>
              <a:buNone/>
            </a:pPr>
            <a:r>
              <a:rPr lang="en-US" sz="1800" dirty="0" smtClean="0"/>
              <a:t>3. </a:t>
            </a:r>
            <a:r>
              <a:rPr lang="en-US" sz="1800" b="1" dirty="0" smtClean="0"/>
              <a:t>Spend 15 minutes to clean and organize your room and or study space </a:t>
            </a:r>
            <a:r>
              <a:rPr lang="en-US" sz="1800" dirty="0" smtClean="0"/>
              <a:t>(set an alarm to let you know when those 15 minutes are up).</a:t>
            </a:r>
          </a:p>
        </p:txBody>
      </p:sp>
    </p:spTree>
    <p:extLst>
      <p:ext uri="{BB962C8B-B14F-4D97-AF65-F5344CB8AC3E}">
        <p14:creationId xmlns:p14="http://schemas.microsoft.com/office/powerpoint/2010/main" val="66754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4122</Words>
  <Application>Microsoft Office PowerPoint</Application>
  <PresentationFormat>On-screen Show (4:3)</PresentationFormat>
  <Paragraphs>551</Paragraphs>
  <Slides>70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MS PGothic</vt:lpstr>
      <vt:lpstr>MS PGothic</vt:lpstr>
      <vt:lpstr>Arial</vt:lpstr>
      <vt:lpstr>Calibri</vt:lpstr>
      <vt:lpstr>Georgia</vt:lpstr>
      <vt:lpstr>Gill Sans</vt:lpstr>
      <vt:lpstr>Symbol</vt:lpstr>
      <vt:lpstr>Times New Roman</vt:lpstr>
      <vt:lpstr>Wingdings 2</vt:lpstr>
      <vt:lpstr>ヒラギノ角ゴ ProN W3</vt:lpstr>
      <vt:lpstr>Office Theme</vt:lpstr>
      <vt:lpstr>PowerPoint Presentation</vt:lpstr>
      <vt:lpstr>What Determines Success in Health Science Education </vt:lpstr>
      <vt:lpstr>Topics</vt:lpstr>
      <vt:lpstr>Topics</vt:lpstr>
      <vt:lpstr>Where does your time go?</vt:lpstr>
      <vt:lpstr>How many hours a week do you spend…</vt:lpstr>
      <vt:lpstr>Where does your time go?</vt:lpstr>
      <vt:lpstr>We lose a lot of time in unproductive ways…</vt:lpstr>
      <vt:lpstr>How to eliminate Time Thieves </vt:lpstr>
      <vt:lpstr>How to eliminate Time Thieves </vt:lpstr>
      <vt:lpstr>The Covey time management grid is an effective method of organizing and clarifying your priorities. </vt:lpstr>
      <vt:lpstr>This time management tool is a grid composed of 4 quadrants, which you use to organize your to do list based upon urgency and importance</vt:lpstr>
      <vt:lpstr>Time Matrix – help you determine the importance and urgency of each activity.  </vt:lpstr>
      <vt:lpstr>Where are you spending more of your Time?</vt:lpstr>
      <vt:lpstr>Where Should You Spend your Time?</vt:lpstr>
      <vt:lpstr>The first and most obvious use of the grid is take your current ‘to-do’ list and sort all the activities into the appropriate grid. Then, assess the amount of time you have to accomplish the lists and, if necessary, reallocate activities.  Place less emphasis (during crunch time avoid all together) on Q3 and Q4 activities   The second approach is a one week assessment strategy. Make six copies of the grid (you will find a working copy on the next page) and use one grid for each day of the week, listing all activities and time spent. At the end of the week, Combine the five individual day data onto one summary grid (number 6) and calculate the percent of time in each grid. Then evaluate how well your time is spent and whether you work load needs to be reor- ganized.   </vt:lpstr>
      <vt:lpstr>Topics</vt:lpstr>
      <vt:lpstr>PowerPoint Presentation</vt:lpstr>
      <vt:lpstr>PowerPoint Presentation</vt:lpstr>
      <vt:lpstr>Cornell Note Taking Method</vt:lpstr>
      <vt:lpstr>The 5Rs Process</vt:lpstr>
      <vt:lpstr>Example </vt:lpstr>
      <vt:lpstr>What is concept mapping?</vt:lpstr>
      <vt:lpstr>Purposes of Concept Mapping</vt:lpstr>
      <vt:lpstr>Example of a concept map</vt:lpstr>
      <vt:lpstr>PowerPoint Presentation</vt:lpstr>
      <vt:lpstr>Reading for Comprehension</vt:lpstr>
      <vt:lpstr>SQ4R Study Method</vt:lpstr>
      <vt:lpstr>Step 1: Survey</vt:lpstr>
      <vt:lpstr>Step 2: Question</vt:lpstr>
      <vt:lpstr>Step 3: Read Actively</vt:lpstr>
      <vt:lpstr>Step 4: Recite</vt:lpstr>
      <vt:lpstr>Step 5: Relate</vt:lpstr>
      <vt:lpstr>Step 6: Review</vt:lpstr>
      <vt:lpstr>Check for Understanding – Simple Strategies</vt:lpstr>
      <vt:lpstr>Topics</vt:lpstr>
      <vt:lpstr>PowerPoint Presentation</vt:lpstr>
      <vt:lpstr>What is Learning?</vt:lpstr>
      <vt:lpstr>Self-Regulated Learning (SRL)</vt:lpstr>
      <vt:lpstr>PowerPoint Presentation</vt:lpstr>
      <vt:lpstr>Becoming a self regulated learner </vt:lpstr>
      <vt:lpstr>Four Phases of Self Regulation </vt:lpstr>
      <vt:lpstr>Theoretical Framework                Four Phases of Regulation</vt:lpstr>
      <vt:lpstr>PowerPoint Presentation</vt:lpstr>
      <vt:lpstr>Topics</vt:lpstr>
      <vt:lpstr>Improve your memory!</vt:lpstr>
      <vt:lpstr>PowerPoint Presentation</vt:lpstr>
      <vt:lpstr>CI  AFB   IKG  BDN   ABB  C UKC  NNU SA </vt:lpstr>
      <vt:lpstr>Ready? </vt:lpstr>
      <vt:lpstr>PowerPoint Presentation</vt:lpstr>
      <vt:lpstr>CIA   FBI  KGB  DNA  BBC  UK   CNN  USA   </vt:lpstr>
      <vt:lpstr>READY?</vt:lpstr>
      <vt:lpstr>PowerPoint Presentation</vt:lpstr>
      <vt:lpstr>Power of Chunking</vt:lpstr>
      <vt:lpstr>PowerPoint Presentation</vt:lpstr>
      <vt:lpstr>Chunking in Medicine</vt:lpstr>
      <vt:lpstr>Imagery</vt:lpstr>
      <vt:lpstr>Acronyms</vt:lpstr>
      <vt:lpstr>Strategies for Long Term Storage</vt:lpstr>
      <vt:lpstr>Strategies for Long Term Storage </vt:lpstr>
      <vt:lpstr>Topics</vt:lpstr>
      <vt:lpstr>Two general principles of how people gauge their memories</vt:lpstr>
      <vt:lpstr>Familiarity </vt:lpstr>
      <vt:lpstr>Familiarity </vt:lpstr>
      <vt:lpstr>Partial Access</vt:lpstr>
      <vt:lpstr>How students end up with "familiarity" and "partial access" to material</vt:lpstr>
      <vt:lpstr>How students end up with "familiarity" and "partial access" to material</vt:lpstr>
      <vt:lpstr>Is your knowledge Superficial or Incomplete?  Steps for Assessment..</vt:lpstr>
      <vt:lpstr>Final Assessment</vt:lpstr>
      <vt:lpstr>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Jones</dc:creator>
  <cp:lastModifiedBy>Stephen Jones</cp:lastModifiedBy>
  <cp:revision>26</cp:revision>
  <cp:lastPrinted>2016-10-21T20:28:56Z</cp:lastPrinted>
  <dcterms:created xsi:type="dcterms:W3CDTF">2015-07-29T02:29:09Z</dcterms:created>
  <dcterms:modified xsi:type="dcterms:W3CDTF">2017-08-03T13:48:21Z</dcterms:modified>
</cp:coreProperties>
</file>